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44" r:id="rId2"/>
    <p:sldId id="392" r:id="rId3"/>
    <p:sldId id="376" r:id="rId4"/>
    <p:sldId id="380" r:id="rId5"/>
    <p:sldId id="384" r:id="rId6"/>
    <p:sldId id="382" r:id="rId7"/>
    <p:sldId id="383" r:id="rId8"/>
    <p:sldId id="385" r:id="rId9"/>
    <p:sldId id="386" r:id="rId10"/>
    <p:sldId id="387" r:id="rId11"/>
    <p:sldId id="388" r:id="rId12"/>
    <p:sldId id="390" r:id="rId13"/>
    <p:sldId id="39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FF9966"/>
    <a:srgbClr val="FF00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8" autoAdjust="0"/>
    <p:restoredTop sz="38424" autoAdjust="0"/>
  </p:normalViewPr>
  <p:slideViewPr>
    <p:cSldViewPr snapToGrid="0">
      <p:cViewPr varScale="1">
        <p:scale>
          <a:sx n="38" d="100"/>
          <a:sy n="38" d="100"/>
        </p:scale>
        <p:origin x="3894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9A40-EEFA-4066-8447-A88F02728F9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FB8A-3F27-426D-9E68-D5FD70FEC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9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korea.org/cs231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 안녕하세요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그동안</a:t>
            </a:r>
            <a:r>
              <a:rPr lang="ko-KR" altLang="en-US" dirty="0"/>
              <a:t> 많이 기다리셨죠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보충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설명을 드리겠습니다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우리에게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익숙한 </a:t>
            </a:r>
            <a:r>
              <a:rPr lang="en-US" altLang="ko-KR" baseline="0" dirty="0"/>
              <a:t>Fashion MNIST </a:t>
            </a:r>
            <a:r>
              <a:rPr lang="ko-KR" altLang="en-US" baseline="0" dirty="0"/>
              <a:t>데이터와</a:t>
            </a:r>
            <a:r>
              <a:rPr lang="ko-KR" altLang="en-US" sz="1200" dirty="0"/>
              <a:t> 닮은 이미지들을 생성해 보는 코드를 중심으로 공부해 보겠습니다 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0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/>
              <a:t>Sequential</a:t>
            </a:r>
            <a:r>
              <a:rPr lang="ko-KR" altLang="en-US" sz="1200" dirty="0"/>
              <a:t> 클래스는 신경망을 이루는 각 층에서 수행할 연산들을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차례대로 실행하는 역할을 합니다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dirty="0" err="1"/>
              <a:t>생성자는</a:t>
            </a:r>
            <a:r>
              <a:rPr lang="ko-KR" altLang="en-US" sz="1200" dirty="0"/>
              <a:t> 정규분포로부터 뽑은 </a:t>
            </a:r>
            <a:r>
              <a:rPr lang="en-US" altLang="ko-KR" sz="1200" dirty="0"/>
              <a:t>64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행렬곱</a:t>
            </a:r>
            <a:r>
              <a:rPr lang="en-US" altLang="ko-KR" sz="1200" dirty="0"/>
              <a:t>(Linear)</a:t>
            </a:r>
            <a:r>
              <a:rPr lang="ko-KR" altLang="en-US" sz="1200" dirty="0"/>
              <a:t>과 활성화 함수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Tanh</a:t>
            </a:r>
            <a:r>
              <a:rPr lang="en-US" altLang="ko-KR" sz="1200" dirty="0"/>
              <a:t>) </a:t>
            </a:r>
            <a:r>
              <a:rPr lang="ko-KR" altLang="en-US" sz="1200" dirty="0"/>
              <a:t>연산을 실행합니다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dirty="0"/>
              <a:t>생성자의 결과값은 </a:t>
            </a:r>
            <a:r>
              <a:rPr lang="en-US" altLang="ko-KR" sz="1200" dirty="0"/>
              <a:t>784 </a:t>
            </a:r>
            <a:r>
              <a:rPr lang="ko-KR" altLang="en-US" sz="1200" dirty="0"/>
              <a:t>차원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/>
              <a:t>Fashion MNIST </a:t>
            </a:r>
            <a:r>
              <a:rPr lang="ko-KR" altLang="en-US" sz="1200" dirty="0"/>
              <a:t>속의 이미지와 같은 차원의 </a:t>
            </a:r>
            <a:r>
              <a:rPr lang="ko-KR" altLang="en-US" sz="1200" dirty="0" err="1"/>
              <a:t>텐서입니다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 err="1"/>
              <a:t>Tanh</a:t>
            </a:r>
            <a:r>
              <a:rPr lang="ko-KR" altLang="en-US" sz="1200" dirty="0"/>
              <a:t> 활성화 함수는 </a:t>
            </a:r>
            <a:r>
              <a:rPr lang="ko-KR" altLang="en-US" sz="1200" dirty="0" err="1"/>
              <a:t>결괏값을</a:t>
            </a:r>
            <a:r>
              <a:rPr lang="ko-KR" altLang="en-US" sz="1200" dirty="0"/>
              <a:t> </a:t>
            </a:r>
            <a:r>
              <a:rPr lang="en-US" altLang="ko-KR" sz="1200" dirty="0"/>
              <a:t>-1</a:t>
            </a:r>
            <a:r>
              <a:rPr lang="ko-KR" altLang="en-US" sz="1200" dirty="0"/>
              <a:t>과 </a:t>
            </a:r>
            <a:r>
              <a:rPr lang="en-US" altLang="ko-KR" sz="1200" dirty="0"/>
              <a:t>1 </a:t>
            </a:r>
            <a:r>
              <a:rPr lang="ko-KR" altLang="en-US" sz="1200" dirty="0"/>
              <a:t>사이로 압축하는 역할을 합니다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dirty="0"/>
              <a:t>이 때 </a:t>
            </a:r>
            <a:r>
              <a:rPr lang="ko-KR" altLang="en-US" sz="1200" dirty="0" err="1"/>
              <a:t>결괏값은</a:t>
            </a:r>
            <a:r>
              <a:rPr lang="ko-KR" altLang="en-US" sz="1200" dirty="0"/>
              <a:t> 이미지가 될 것이므로 </a:t>
            </a:r>
            <a:r>
              <a:rPr lang="en-US" altLang="ko-KR" sz="1200" dirty="0"/>
              <a:t>784 </a:t>
            </a:r>
            <a:r>
              <a:rPr lang="ko-KR" altLang="en-US" sz="1200" dirty="0"/>
              <a:t>차원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/>
              <a:t>Fashion MNIST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이미지와 같은 차원의 </a:t>
            </a:r>
            <a:r>
              <a:rPr lang="ko-KR" altLang="en-US" sz="1200" baseline="0" dirty="0" err="1"/>
              <a:t>텐서입니다</a:t>
            </a:r>
            <a:endParaRPr lang="en-US" altLang="ko-KR" sz="1200" baseline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200" baseline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baseline="0" dirty="0"/>
              <a:t>무작위 </a:t>
            </a:r>
            <a:r>
              <a:rPr lang="ko-KR" altLang="en-US" sz="1200" baseline="0" dirty="0" err="1"/>
              <a:t>텐서를</a:t>
            </a:r>
            <a:r>
              <a:rPr lang="ko-KR" altLang="en-US" sz="1200" baseline="0" dirty="0"/>
              <a:t> 입력하는 이유는 생성자가 실제 데이터의 </a:t>
            </a:r>
            <a:r>
              <a:rPr lang="en-US" altLang="ko-KR" sz="1200" baseline="0" dirty="0"/>
              <a:t>‘</a:t>
            </a:r>
            <a:r>
              <a:rPr lang="ko-KR" altLang="en-US" sz="1200" baseline="0" dirty="0"/>
              <a:t>분포</a:t>
            </a:r>
            <a:r>
              <a:rPr lang="en-US" altLang="ko-KR" sz="1200" baseline="0" dirty="0"/>
              <a:t>’</a:t>
            </a:r>
            <a:r>
              <a:rPr lang="ko-KR" altLang="en-US" sz="1200" baseline="0" dirty="0"/>
              <a:t>를 배우는 것이기 때문입니다</a:t>
            </a:r>
            <a:endParaRPr lang="en-US" altLang="ko-KR" sz="1200" baseline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baseline="0" dirty="0"/>
              <a:t>수학적으로</a:t>
            </a:r>
            <a:r>
              <a:rPr lang="en-US" altLang="ko-KR" sz="1200" baseline="0" dirty="0"/>
              <a:t>, </a:t>
            </a:r>
            <a:r>
              <a:rPr lang="ko-KR" altLang="en-US" sz="1200" baseline="0" dirty="0"/>
              <a:t>그럴듯한 </a:t>
            </a:r>
            <a:r>
              <a:rPr lang="en-US" altLang="ko-KR" sz="1200" baseline="0" dirty="0"/>
              <a:t>‘</a:t>
            </a:r>
            <a:r>
              <a:rPr lang="ko-KR" altLang="en-US" sz="1200" baseline="0" dirty="0"/>
              <a:t>가짜</a:t>
            </a:r>
            <a:r>
              <a:rPr lang="en-US" altLang="ko-KR" sz="1200" baseline="0" dirty="0"/>
              <a:t>’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‘</a:t>
            </a:r>
            <a:r>
              <a:rPr lang="ko-KR" altLang="en-US" sz="1200" baseline="0" dirty="0"/>
              <a:t>진짜</a:t>
            </a:r>
            <a:r>
              <a:rPr lang="en-US" altLang="ko-KR" sz="1200" baseline="0" dirty="0"/>
              <a:t>’</a:t>
            </a:r>
            <a:r>
              <a:rPr lang="ko-KR" altLang="en-US" sz="1200" baseline="0" dirty="0"/>
              <a:t>의 분포를 닮는다고 말합니다</a:t>
            </a:r>
            <a:endParaRPr lang="en-US" altLang="ko-KR" sz="1200" baseline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200" baseline="0" dirty="0" err="1"/>
              <a:t>생성자는</a:t>
            </a:r>
            <a:r>
              <a:rPr lang="ko-KR" altLang="en-US" sz="1200" baseline="0" dirty="0"/>
              <a:t> 정규분포 같은 단순한 분포에서부터 실제 데이터의 복잡한 분포를 배웁니다</a:t>
            </a:r>
            <a:endParaRPr lang="en-US" altLang="ko-KR" sz="1200" baseline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200" baseline="0" dirty="0"/>
          </a:p>
          <a:p>
            <a:pPr>
              <a:spcBef>
                <a:spcPts val="0"/>
              </a:spcBef>
            </a:pPr>
            <a:r>
              <a:rPr lang="ko-KR" altLang="en-US" sz="1200" dirty="0" err="1"/>
              <a:t>판별자는</a:t>
            </a:r>
            <a:r>
              <a:rPr lang="ko-KR" altLang="en-US" sz="1200" dirty="0"/>
              <a:t> </a:t>
            </a:r>
            <a:r>
              <a:rPr lang="en-US" altLang="ko-KR" sz="1200" dirty="0"/>
              <a:t>784 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텐서를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입력받습니다</a:t>
            </a:r>
            <a:endParaRPr lang="en-US" altLang="ko-KR" sz="1200" dirty="0"/>
          </a:p>
          <a:p>
            <a:pPr>
              <a:spcBef>
                <a:spcPts val="0"/>
              </a:spcBef>
            </a:pPr>
            <a:r>
              <a:rPr lang="ko-KR" altLang="en-US" sz="1200" dirty="0" err="1"/>
              <a:t>판별자</a:t>
            </a:r>
            <a:r>
              <a:rPr lang="ko-KR" altLang="en-US" sz="1200" dirty="0"/>
              <a:t> 역시 입력된 데이터에 </a:t>
            </a:r>
            <a:r>
              <a:rPr lang="ko-KR" altLang="en-US" sz="1200" dirty="0" err="1"/>
              <a:t>행렬곱과</a:t>
            </a:r>
            <a:r>
              <a:rPr lang="ko-KR" altLang="en-US" sz="1200" dirty="0"/>
              <a:t> 활성화 함수를 실행시킵니다</a:t>
            </a:r>
            <a:endParaRPr lang="en-US" altLang="ko-KR" sz="1200" dirty="0"/>
          </a:p>
          <a:p>
            <a:pPr>
              <a:spcBef>
                <a:spcPts val="0"/>
              </a:spcBef>
            </a:pPr>
            <a:r>
              <a:rPr lang="ko-KR" altLang="en-US" sz="1200" dirty="0" err="1"/>
              <a:t>생성자와</a:t>
            </a:r>
            <a:r>
              <a:rPr lang="ko-KR" altLang="en-US" sz="1200" dirty="0"/>
              <a:t> 달리 </a:t>
            </a:r>
            <a:r>
              <a:rPr lang="ko-KR" altLang="en-US" sz="1200" dirty="0" err="1"/>
              <a:t>판별자의</a:t>
            </a:r>
            <a:r>
              <a:rPr lang="ko-KR" altLang="en-US" sz="1200" dirty="0"/>
              <a:t> 결과값은</a:t>
            </a:r>
            <a:r>
              <a:rPr lang="en-US" altLang="ko-KR" sz="1200" dirty="0"/>
              <a:t>, </a:t>
            </a:r>
            <a:r>
              <a:rPr lang="ko-KR" altLang="en-US" sz="1200" dirty="0"/>
              <a:t>입력된 </a:t>
            </a:r>
            <a:r>
              <a:rPr lang="en-US" altLang="ko-KR" sz="1200" dirty="0"/>
              <a:t>784 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텐서가</a:t>
            </a:r>
            <a:r>
              <a:rPr lang="ko-KR" altLang="en-US" sz="1200" dirty="0"/>
              <a:t> 가짜 이미지인지</a:t>
            </a:r>
            <a:r>
              <a:rPr lang="en-US" altLang="ko-KR" sz="1200" dirty="0"/>
              <a:t>, </a:t>
            </a:r>
            <a:r>
              <a:rPr lang="ko-KR" altLang="en-US" sz="1200" dirty="0"/>
              <a:t>혹은 실제 </a:t>
            </a:r>
            <a:r>
              <a:rPr lang="en-US" altLang="ko-KR" sz="1200" dirty="0"/>
              <a:t>Fashion MNIST </a:t>
            </a:r>
            <a:r>
              <a:rPr lang="ko-KR" altLang="en-US" sz="1200" dirty="0"/>
              <a:t>이미지인지 구분하는 </a:t>
            </a:r>
            <a:r>
              <a:rPr lang="ko-KR" altLang="en-US" sz="1200" dirty="0" err="1"/>
              <a:t>예측값입니다</a:t>
            </a:r>
            <a:endParaRPr lang="en-US" altLang="ko-KR" sz="1200" dirty="0"/>
          </a:p>
          <a:p>
            <a:pPr>
              <a:spcBef>
                <a:spcPts val="0"/>
              </a:spcBef>
            </a:pPr>
            <a:r>
              <a:rPr lang="ko-KR" altLang="en-US" sz="1200" dirty="0"/>
              <a:t>판별자에서는 </a:t>
            </a:r>
            <a:r>
              <a:rPr lang="en-US" altLang="ko-KR" sz="1200" dirty="0" err="1"/>
              <a:t>ReLU</a:t>
            </a:r>
            <a:r>
              <a:rPr lang="ko-KR" altLang="en-US" sz="1200" dirty="0"/>
              <a:t>가 아니라 </a:t>
            </a:r>
            <a:r>
              <a:rPr lang="en-US" altLang="ko-KR" sz="1200" dirty="0"/>
              <a:t>Leaky</a:t>
            </a:r>
            <a:r>
              <a:rPr lang="en-US" altLang="ko-KR" sz="1200" baseline="0" dirty="0"/>
              <a:t> </a:t>
            </a:r>
            <a:r>
              <a:rPr lang="en-US" altLang="ko-KR" sz="1200" baseline="0" dirty="0" err="1"/>
              <a:t>ReLU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활성화 함수를 사용합니다</a:t>
            </a:r>
            <a:endParaRPr lang="en-US" altLang="ko-KR" sz="1200" baseline="0" dirty="0"/>
          </a:p>
          <a:p>
            <a:pPr>
              <a:spcBef>
                <a:spcPts val="0"/>
              </a:spcBef>
            </a:pPr>
            <a:r>
              <a:rPr lang="en-US" altLang="ko-KR" sz="1200" baseline="0" dirty="0"/>
              <a:t>Leaky </a:t>
            </a:r>
            <a:r>
              <a:rPr lang="en-US" altLang="ko-KR" sz="1200" baseline="0" dirty="0" err="1"/>
              <a:t>ReLU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활성화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함수는 양의 기울기만 전달하는 </a:t>
            </a:r>
            <a:r>
              <a:rPr lang="en-US" altLang="ko-KR" sz="1200" baseline="0" dirty="0" err="1"/>
              <a:t>ReLU</a:t>
            </a:r>
            <a:r>
              <a:rPr lang="ko-KR" altLang="en-US" sz="1200" baseline="0" dirty="0"/>
              <a:t>와 다르게 약간의 음의 기울기도 다음 층에 전달하는 역할을 합니다</a:t>
            </a:r>
            <a:endParaRPr lang="en-US" altLang="ko-KR" sz="1200" baseline="0" dirty="0"/>
          </a:p>
          <a:p>
            <a:pPr>
              <a:spcBef>
                <a:spcPts val="0"/>
              </a:spcBef>
            </a:pPr>
            <a:r>
              <a:rPr lang="ko-KR" altLang="en-US" sz="1200" baseline="0" dirty="0" err="1"/>
              <a:t>판별자에서</a:t>
            </a:r>
            <a:r>
              <a:rPr lang="ko-KR" altLang="en-US" sz="1200" baseline="0" dirty="0"/>
              <a:t> 계산된 기울기가 </a:t>
            </a:r>
            <a:r>
              <a:rPr lang="en-US" altLang="ko-KR" sz="1200" baseline="0" dirty="0"/>
              <a:t>0</a:t>
            </a:r>
            <a:r>
              <a:rPr lang="ko-KR" altLang="en-US" sz="1200" baseline="0" dirty="0"/>
              <a:t>이 아니라 약한 음수로 전환되면 </a:t>
            </a:r>
            <a:r>
              <a:rPr lang="ko-KR" altLang="en-US" sz="1200" baseline="0" dirty="0" err="1"/>
              <a:t>생성자에</a:t>
            </a:r>
            <a:r>
              <a:rPr lang="ko-KR" altLang="en-US" sz="1200" baseline="0" dirty="0"/>
              <a:t> 더 강하게 전달됩니다</a:t>
            </a:r>
            <a:endParaRPr lang="en-US" altLang="ko-KR" sz="1200" baseline="0" dirty="0"/>
          </a:p>
          <a:p>
            <a:pPr>
              <a:spcBef>
                <a:spcPts val="0"/>
              </a:spcBef>
            </a:pPr>
            <a:r>
              <a:rPr lang="en-US" altLang="ko-KR" sz="1200" baseline="0" dirty="0"/>
              <a:t>GAN</a:t>
            </a:r>
            <a:r>
              <a:rPr lang="ko-KR" altLang="en-US" sz="1200" baseline="0" dirty="0"/>
              <a:t>에서 생성자가 학습하려면 판별자로부터 기울기를 효과적으로 전달받아야 하므로 중요합니다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7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to() </a:t>
            </a:r>
            <a:r>
              <a:rPr lang="ko-KR" altLang="en-US" dirty="0"/>
              <a:t>함수로</a:t>
            </a:r>
            <a:r>
              <a:rPr lang="en-US" altLang="ko-KR" dirty="0"/>
              <a:t> </a:t>
            </a:r>
            <a:r>
              <a:rPr lang="ko-KR" altLang="en-US" dirty="0"/>
              <a:t>모델을 학습에 쓰일 장치</a:t>
            </a:r>
            <a:r>
              <a:rPr lang="en-US" altLang="ko-KR" dirty="0"/>
              <a:t>(</a:t>
            </a:r>
            <a:r>
              <a:rPr lang="en-US" altLang="ko-KR" dirty="0" err="1"/>
              <a:t>cpu</a:t>
            </a:r>
            <a:r>
              <a:rPr lang="ko-KR" altLang="en-US" dirty="0"/>
              <a:t>나 </a:t>
            </a:r>
            <a:r>
              <a:rPr lang="en-US" altLang="ko-KR" dirty="0" err="1"/>
              <a:t>cuda</a:t>
            </a:r>
            <a:r>
              <a:rPr lang="en-US" altLang="ko-KR" dirty="0"/>
              <a:t>)</a:t>
            </a:r>
            <a:r>
              <a:rPr lang="ko-KR" altLang="en-US" dirty="0"/>
              <a:t>로 보냅니다</a:t>
            </a:r>
            <a:endParaRPr lang="en-US" altLang="ko-KR" dirty="0"/>
          </a:p>
          <a:p>
            <a:r>
              <a:rPr lang="ko-KR" altLang="en-US" dirty="0"/>
              <a:t>레이블이 가짜</a:t>
            </a:r>
            <a:r>
              <a:rPr lang="en-US" altLang="ko-KR" dirty="0"/>
              <a:t>, </a:t>
            </a:r>
            <a:r>
              <a:rPr lang="ko-KR" altLang="en-US" dirty="0"/>
              <a:t>진짜 </a:t>
            </a:r>
            <a:r>
              <a:rPr lang="en-US" altLang="ko-KR" dirty="0"/>
              <a:t>2</a:t>
            </a:r>
            <a:r>
              <a:rPr lang="ko-KR" altLang="en-US" dirty="0"/>
              <a:t>가지 뿐이므로 오차 함수는 이진 교차 엔트로피</a:t>
            </a:r>
            <a:r>
              <a:rPr lang="en-US" altLang="ko-KR" dirty="0"/>
              <a:t>binary cross entropy</a:t>
            </a:r>
            <a:r>
              <a:rPr lang="ko-KR" altLang="en-US" dirty="0"/>
              <a:t>를 사용하고 </a:t>
            </a:r>
            <a:r>
              <a:rPr lang="en-US" altLang="ko-KR" dirty="0"/>
              <a:t>criterion</a:t>
            </a:r>
            <a:r>
              <a:rPr lang="ko-KR" altLang="en-US" dirty="0"/>
              <a:t> 변수로 접근하도록 합니다</a:t>
            </a:r>
            <a:endParaRPr lang="en-US" altLang="ko-KR" dirty="0"/>
          </a:p>
          <a:p>
            <a:r>
              <a:rPr lang="en-US" altLang="ko-KR" dirty="0"/>
              <a:t>Adam </a:t>
            </a:r>
            <a:r>
              <a:rPr lang="ko-KR" altLang="en-US" dirty="0"/>
              <a:t>최적화</a:t>
            </a:r>
            <a:r>
              <a:rPr lang="en-US" altLang="ko-KR" dirty="0"/>
              <a:t> </a:t>
            </a:r>
            <a:r>
              <a:rPr lang="ko-KR" altLang="en-US" dirty="0"/>
              <a:t>함수를 이용해 학습합니다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2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GAN</a:t>
            </a:r>
            <a:r>
              <a:rPr lang="ko-KR" altLang="en-US" sz="1200" dirty="0"/>
              <a:t>을 학습시키는 </a:t>
            </a:r>
            <a:r>
              <a:rPr lang="en-US" altLang="ko-KR" sz="1200" dirty="0"/>
              <a:t>loop </a:t>
            </a:r>
            <a:r>
              <a:rPr lang="ko-KR" altLang="en-US" sz="1200" dirty="0"/>
              <a:t>입니다</a:t>
            </a:r>
            <a:endParaRPr lang="ko-KR" altLang="en-US" sz="1050" dirty="0"/>
          </a:p>
          <a:p>
            <a:endParaRPr lang="en-US" altLang="ko-KR" dirty="0"/>
          </a:p>
          <a:p>
            <a:r>
              <a:rPr lang="ko-KR" altLang="en-US" dirty="0"/>
              <a:t>생성자가 만든 데이터는 </a:t>
            </a:r>
            <a:r>
              <a:rPr lang="en-US" altLang="ko-KR" dirty="0"/>
              <a:t>‘</a:t>
            </a:r>
            <a:r>
              <a:rPr lang="ko-KR" altLang="en-US" dirty="0"/>
              <a:t>가짜</a:t>
            </a:r>
            <a:r>
              <a:rPr lang="en-US" altLang="ko-KR" dirty="0"/>
              <a:t>’</a:t>
            </a:r>
            <a:r>
              <a:rPr lang="ko-KR" altLang="en-US" dirty="0"/>
              <a:t>라는 레이블을 </a:t>
            </a:r>
            <a:r>
              <a:rPr lang="ko-KR" altLang="en-US" dirty="0" err="1"/>
              <a:t>부여받고</a:t>
            </a:r>
            <a:r>
              <a:rPr lang="en-US" altLang="ko-KR" baseline="0" dirty="0"/>
              <a:t> Fashion MNIST </a:t>
            </a:r>
            <a:r>
              <a:rPr lang="ko-KR" altLang="en-US" baseline="0" dirty="0" err="1"/>
              <a:t>데이터셋의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진짜</a:t>
            </a:r>
            <a:r>
              <a:rPr lang="en-US" altLang="ko-KR" baseline="0" dirty="0"/>
              <a:t>’ </a:t>
            </a:r>
            <a:r>
              <a:rPr lang="ko-KR" altLang="en-US" baseline="0" dirty="0"/>
              <a:t>데이터와 함께 </a:t>
            </a:r>
            <a:r>
              <a:rPr lang="ko-KR" altLang="en-US" baseline="0" dirty="0" err="1"/>
              <a:t>판별자</a:t>
            </a:r>
            <a:r>
              <a:rPr lang="ko-KR" altLang="en-US" baseline="0" dirty="0"/>
              <a:t> 신경망에 입력됩니다</a:t>
            </a:r>
            <a:endParaRPr lang="en-US" altLang="ko-KR" baseline="0" dirty="0"/>
          </a:p>
          <a:p>
            <a:r>
              <a:rPr lang="ko-KR" altLang="en-US" baseline="0" dirty="0"/>
              <a:t>진짜와 가짜 이미지에 레이블을 달아주기 위해 두 레이블 </a:t>
            </a:r>
            <a:r>
              <a:rPr lang="ko-KR" altLang="en-US" baseline="0" dirty="0" err="1"/>
              <a:t>텐서를</a:t>
            </a:r>
            <a:r>
              <a:rPr lang="ko-KR" altLang="en-US" baseline="0" dirty="0"/>
              <a:t> 정의합니다</a:t>
            </a:r>
            <a:endParaRPr lang="en-US" altLang="ko-KR" baseline="0" dirty="0"/>
          </a:p>
          <a:p>
            <a:r>
              <a:rPr lang="en-US" altLang="ko-KR" baseline="0" dirty="0" err="1"/>
              <a:t>real_labels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ones() </a:t>
            </a:r>
            <a:r>
              <a:rPr lang="ko-KR" altLang="en-US" baseline="0" dirty="0"/>
              <a:t>함수를 불러 </a:t>
            </a:r>
            <a:r>
              <a:rPr lang="en-US" altLang="ko-KR" baseline="0" dirty="0"/>
              <a:t>1</a:t>
            </a:r>
            <a:r>
              <a:rPr lang="ko-KR" altLang="en-US" baseline="0" dirty="0"/>
              <a:t>로만 이루어진 </a:t>
            </a:r>
            <a:r>
              <a:rPr lang="ko-KR" altLang="en-US" baseline="0" dirty="0" err="1"/>
              <a:t>텐서를</a:t>
            </a:r>
            <a:r>
              <a:rPr lang="ko-KR" altLang="en-US" baseline="0" dirty="0"/>
              <a:t> 만들고</a:t>
            </a:r>
            <a:endParaRPr lang="en-US" altLang="ko-KR" baseline="0" dirty="0"/>
          </a:p>
          <a:p>
            <a:r>
              <a:rPr lang="en-US" altLang="ko-KR" baseline="0" dirty="0" err="1"/>
              <a:t>fake_labels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zeros() </a:t>
            </a:r>
            <a:r>
              <a:rPr lang="ko-KR" altLang="en-US" baseline="0" dirty="0"/>
              <a:t>함수로 </a:t>
            </a:r>
            <a:r>
              <a:rPr lang="en-US" altLang="ko-KR" baseline="0" dirty="0"/>
              <a:t>0</a:t>
            </a:r>
            <a:r>
              <a:rPr lang="ko-KR" altLang="en-US" baseline="0" dirty="0"/>
              <a:t>으로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채워줍니다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판별자는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이미지를 보고 진짜를 구분하는 능력을 학습해야 합니다</a:t>
            </a:r>
            <a:endParaRPr lang="en-US" altLang="ko-KR" baseline="0" dirty="0"/>
          </a:p>
          <a:p>
            <a:r>
              <a:rPr lang="ko-KR" altLang="en-US" baseline="0" dirty="0"/>
              <a:t>그러려면 실제 이미지를 </a:t>
            </a:r>
            <a:r>
              <a:rPr lang="ko-KR" altLang="en-US" baseline="0" dirty="0" err="1"/>
              <a:t>판별자</a:t>
            </a:r>
            <a:r>
              <a:rPr lang="ko-KR" altLang="en-US" baseline="0" dirty="0"/>
              <a:t> 신경망에 입력해 얻어낸 결과값과 진짜 레이블 사이의 오차를 계산해야 합니다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생성자는</a:t>
            </a:r>
            <a:r>
              <a:rPr lang="ko-KR" altLang="en-US" baseline="0" dirty="0"/>
              <a:t> 정규분포로부터 생성한 무작위 </a:t>
            </a:r>
            <a:r>
              <a:rPr lang="ko-KR" altLang="en-US" baseline="0" dirty="0" err="1"/>
              <a:t>텐서를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입력받아</a:t>
            </a:r>
            <a:r>
              <a:rPr lang="ko-KR" altLang="en-US" baseline="0" dirty="0"/>
              <a:t> 실제 이미지와 차원이 같은 </a:t>
            </a:r>
            <a:r>
              <a:rPr lang="ko-KR" altLang="en-US" baseline="0" dirty="0" err="1"/>
              <a:t>텐서를</a:t>
            </a:r>
            <a:r>
              <a:rPr lang="ko-KR" altLang="en-US" baseline="0" dirty="0"/>
              <a:t> 배출해야 합니다</a:t>
            </a:r>
            <a:endParaRPr lang="en-US" altLang="ko-KR" baseline="0" dirty="0"/>
          </a:p>
          <a:p>
            <a:r>
              <a:rPr lang="ko-KR" altLang="en-US" baseline="0" dirty="0" err="1"/>
              <a:t>판별자가</a:t>
            </a:r>
            <a:r>
              <a:rPr lang="ko-KR" altLang="en-US" baseline="0" dirty="0"/>
              <a:t> 가짜 이미지를 가짜로 인식하는지 알아보기 위해 </a:t>
            </a:r>
            <a:endParaRPr lang="en-US" altLang="ko-KR" baseline="0" dirty="0"/>
          </a:p>
          <a:p>
            <a:r>
              <a:rPr lang="ko-KR" altLang="en-US" baseline="0" dirty="0"/>
              <a:t>생성자가 만들어낸 </a:t>
            </a:r>
            <a:r>
              <a:rPr lang="en-US" altLang="ko-KR" baseline="0" dirty="0" err="1"/>
              <a:t>fake_images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판별자에</a:t>
            </a:r>
            <a:r>
              <a:rPr lang="ko-KR" altLang="en-US" baseline="0" dirty="0"/>
              <a:t> 입력해서 </a:t>
            </a:r>
            <a:r>
              <a:rPr lang="ko-KR" altLang="en-US" baseline="0" dirty="0" err="1"/>
              <a:t>결괏값과</a:t>
            </a:r>
            <a:r>
              <a:rPr lang="ko-KR" altLang="en-US" baseline="0" dirty="0"/>
              <a:t> 가짜 레이블 사이의 오차를 계산합니다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실제 데이터와 가짜 데이터로 각각 계산해 낸 오차를 </a:t>
            </a:r>
            <a:r>
              <a:rPr lang="ko-KR" altLang="en-US" baseline="0" dirty="0" err="1"/>
              <a:t>더해줌으로써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판별자</a:t>
            </a:r>
            <a:r>
              <a:rPr lang="ko-KR" altLang="en-US" baseline="0" dirty="0"/>
              <a:t> 신경망의 전체 오차가 계산됩니다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</a:t>
            </a:r>
            <a:r>
              <a:rPr lang="en-US" altLang="ko-KR" baseline="0" dirty="0" err="1"/>
              <a:t>zero_grad</a:t>
            </a:r>
            <a:r>
              <a:rPr lang="en-US" altLang="ko-KR" baseline="0" dirty="0"/>
              <a:t>() </a:t>
            </a:r>
            <a:r>
              <a:rPr lang="ko-KR" altLang="en-US" baseline="0" dirty="0"/>
              <a:t>함수로 </a:t>
            </a:r>
            <a:r>
              <a:rPr lang="ko-KR" altLang="en-US" baseline="0" dirty="0" err="1"/>
              <a:t>생성자와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판별자의</a:t>
            </a:r>
            <a:r>
              <a:rPr lang="ko-KR" altLang="en-US" baseline="0" dirty="0"/>
              <a:t> 기울기를 초기화하고 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역전파</a:t>
            </a:r>
            <a:r>
              <a:rPr lang="ko-KR" altLang="en-US" baseline="0" dirty="0"/>
              <a:t> 알고리즘과 경사하강법을 통해 </a:t>
            </a:r>
            <a:r>
              <a:rPr lang="ko-KR" altLang="en-US" baseline="0" dirty="0" err="1"/>
              <a:t>판별자</a:t>
            </a:r>
            <a:r>
              <a:rPr lang="ko-KR" altLang="en-US" baseline="0" dirty="0"/>
              <a:t> 신경망을 학습시킵니다</a:t>
            </a:r>
            <a:endParaRPr lang="en-US" altLang="ko-KR" baseline="0" dirty="0"/>
          </a:p>
          <a:p>
            <a:r>
              <a:rPr lang="ko-KR" altLang="en-US" baseline="0" dirty="0"/>
              <a:t>이제 </a:t>
            </a:r>
            <a:r>
              <a:rPr lang="ko-KR" altLang="en-US" baseline="0" dirty="0" err="1"/>
              <a:t>판별자가</a:t>
            </a:r>
            <a:r>
              <a:rPr lang="ko-KR" altLang="en-US" baseline="0" dirty="0"/>
              <a:t> 학습을 통해 한 단계 성장했습니다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그런 다음 </a:t>
            </a:r>
            <a:r>
              <a:rPr lang="ko-KR" altLang="en-US" baseline="0" dirty="0" err="1"/>
              <a:t>생성자를</a:t>
            </a:r>
            <a:r>
              <a:rPr lang="ko-KR" altLang="en-US" baseline="0" dirty="0"/>
              <a:t> 학습시킵니다</a:t>
            </a:r>
            <a:endParaRPr lang="en-US" altLang="ko-KR" baseline="0" dirty="0"/>
          </a:p>
          <a:p>
            <a:r>
              <a:rPr lang="ko-KR" altLang="en-US" baseline="0" dirty="0"/>
              <a:t>생성자가 만들어낸 가짜 이미지를 </a:t>
            </a:r>
            <a:r>
              <a:rPr lang="ko-KR" altLang="en-US" baseline="0" dirty="0" err="1"/>
              <a:t>판별자가</a:t>
            </a:r>
            <a:r>
              <a:rPr lang="ko-KR" altLang="en-US" baseline="0" dirty="0"/>
              <a:t> 진짜라고 착각할 정도까지 만들어야 합니다</a:t>
            </a:r>
            <a:endParaRPr lang="en-US" altLang="ko-KR" baseline="0" dirty="0"/>
          </a:p>
          <a:p>
            <a:r>
              <a:rPr lang="ko-KR" altLang="en-US" baseline="0" dirty="0"/>
              <a:t>생성자가 만든 이미지를 다시 </a:t>
            </a:r>
            <a:r>
              <a:rPr lang="ko-KR" altLang="en-US" baseline="0" dirty="0" err="1"/>
              <a:t>판별자에</a:t>
            </a:r>
            <a:r>
              <a:rPr lang="ko-KR" altLang="en-US" baseline="0" dirty="0"/>
              <a:t> 입력시킨 결과물과 </a:t>
            </a:r>
            <a:r>
              <a:rPr lang="en-US" altLang="ko-KR" baseline="0" dirty="0" err="1"/>
              <a:t>real_labels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사이의 오차를 최소화하는 방법으로 학습을 진행합니다</a:t>
            </a:r>
            <a:endParaRPr lang="en-US" altLang="ko-KR" baseline="0" dirty="0"/>
          </a:p>
          <a:p>
            <a:r>
              <a:rPr lang="ko-KR" altLang="en-US" baseline="0" dirty="0" err="1"/>
              <a:t>판별자와</a:t>
            </a:r>
            <a:r>
              <a:rPr lang="ko-KR" altLang="en-US" baseline="0" dirty="0"/>
              <a:t> 마찬가지로 경사하강법과 </a:t>
            </a:r>
            <a:r>
              <a:rPr lang="ko-KR" altLang="en-US" baseline="0" dirty="0" err="1"/>
              <a:t>역전파</a:t>
            </a:r>
            <a:r>
              <a:rPr lang="ko-KR" altLang="en-US" baseline="0" dirty="0"/>
              <a:t> 알고리즘으로 모델의 학습을 완료합니다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매 </a:t>
            </a:r>
            <a:r>
              <a:rPr lang="ko-KR" altLang="en-US" baseline="0" dirty="0" err="1"/>
              <a:t>에폭마다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판별자의</a:t>
            </a:r>
            <a:r>
              <a:rPr lang="ko-KR" altLang="en-US" baseline="0" dirty="0"/>
              <a:t> 오차 </a:t>
            </a:r>
            <a:r>
              <a:rPr lang="en-US" altLang="ko-KR" baseline="0" dirty="0" err="1"/>
              <a:t>d_loss</a:t>
            </a:r>
            <a:r>
              <a:rPr lang="ko-KR" altLang="en-US" baseline="0" dirty="0"/>
              <a:t>와 생성자의 오차 </a:t>
            </a:r>
            <a:r>
              <a:rPr lang="en-US" altLang="ko-KR" baseline="0" dirty="0" err="1"/>
              <a:t>g_loss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판별자가</a:t>
            </a:r>
            <a:r>
              <a:rPr lang="ko-KR" altLang="en-US" baseline="0" dirty="0"/>
              <a:t> 진짜를 진짜로 인식한 정확도 </a:t>
            </a:r>
            <a:r>
              <a:rPr lang="en-US" altLang="ko-KR" baseline="0" dirty="0"/>
              <a:t>D(x)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r>
              <a:rPr lang="ko-KR" altLang="en-US" baseline="0" dirty="0"/>
              <a:t>가짜를 진짜로 인식한 정확도</a:t>
            </a:r>
            <a:r>
              <a:rPr lang="en-US" altLang="ko-KR" baseline="0" dirty="0"/>
              <a:t> D(G(z)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출력해 학습 진행을 확인합니다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5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학습이</a:t>
            </a:r>
            <a:r>
              <a:rPr lang="en-US" altLang="ko-KR" dirty="0"/>
              <a:t> </a:t>
            </a:r>
            <a:r>
              <a:rPr lang="ko-KR" altLang="en-US" dirty="0"/>
              <a:t>끝난 생성자의 결과물을 시각화 해서 확인해 봅니다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지금부터 이러닝에 게시된 </a:t>
            </a:r>
            <a:r>
              <a:rPr lang="en-US" altLang="ko-KR" sz="1200" dirty="0" err="1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gan.ipynb</a:t>
            </a:r>
            <a:r>
              <a:rPr lang="en-US" altLang="ko-KR" sz="1200" dirty="0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  <a:r>
              <a:rPr lang="ko-KR" altLang="en-US" sz="1200" dirty="0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코드를 한 줄 한 줄 분석해 보시고 실행해 보세요</a:t>
            </a:r>
            <a:r>
              <a:rPr lang="en-US" altLang="ko-KR" sz="1200" dirty="0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!</a:t>
            </a:r>
            <a:r>
              <a:rPr lang="ko-KR" altLang="en-US" sz="1200" dirty="0">
                <a:solidFill>
                  <a:srgbClr val="FF3300"/>
                </a:solidFill>
                <a:latin typeface="a펜고딕L" panose="02020600000000000000" pitchFamily="18" charset="-127"/>
                <a:ea typeface="a펜고딕L" panose="02020600000000000000" pitchFamily="18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2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공부에 들어가기 전에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딥러닝에</a:t>
            </a:r>
            <a:r>
              <a:rPr lang="ko-KR" altLang="en-US" baseline="0" dirty="0"/>
              <a:t> 대하여 </a:t>
            </a:r>
            <a:r>
              <a:rPr lang="ko-KR" altLang="en-US" dirty="0"/>
              <a:t>더 공부해 보고 싶은 분들께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참고 서적을</a:t>
            </a:r>
            <a:r>
              <a:rPr lang="ko-KR" altLang="en-US" dirty="0"/>
              <a:t> 추천합니다</a:t>
            </a:r>
            <a:endParaRPr lang="en-US" altLang="ko-KR" dirty="0"/>
          </a:p>
          <a:p>
            <a:r>
              <a:rPr lang="ko-KR" altLang="en-US" dirty="0"/>
              <a:t>바로 </a:t>
            </a:r>
            <a:r>
              <a:rPr lang="en-US" altLang="ko-KR" dirty="0"/>
              <a:t>“</a:t>
            </a:r>
            <a:r>
              <a:rPr lang="ko-KR" altLang="en-US" dirty="0" err="1"/>
              <a:t>펭귄브로의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ko-KR" altLang="en-US" dirty="0" err="1"/>
              <a:t>파이토치맛</a:t>
            </a:r>
            <a:r>
              <a:rPr lang="en-US" altLang="ko-KR" dirty="0"/>
              <a:t>” 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이 책에서는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입문 도서에서 잘 다루지 않는 </a:t>
            </a:r>
            <a:r>
              <a:rPr lang="en-US" altLang="ko-KR" dirty="0"/>
              <a:t>GAN</a:t>
            </a:r>
            <a:r>
              <a:rPr lang="ko-KR" altLang="en-US" dirty="0"/>
              <a:t>과</a:t>
            </a:r>
            <a:r>
              <a:rPr lang="en-US" altLang="ko-KR" dirty="0"/>
              <a:t> DQN</a:t>
            </a:r>
            <a:r>
              <a:rPr lang="ko-KR" altLang="en-US" dirty="0"/>
              <a:t>을 소개하고 있습니다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또한 이 책에서 제시하고 있는 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r>
              <a:rPr lang="ko-KR" altLang="en-US" dirty="0"/>
              <a:t> 자료는 평소에 제가 자주 참고 하는 자료를 대부분 포함하고 있습니다</a:t>
            </a:r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>
                <a:hlinkClick r:id="rId3"/>
              </a:rPr>
              <a:t>CS231n: Convolutional Neural Networks for Visual Recognition </a:t>
            </a:r>
            <a:r>
              <a:rPr lang="ko-KR" altLang="en-US" dirty="0" err="1">
                <a:hlinkClick r:id="rId3"/>
              </a:rPr>
              <a:t>강의노트의</a:t>
            </a:r>
            <a:r>
              <a:rPr lang="ko-KR" altLang="en-US" dirty="0">
                <a:hlinkClick r:id="rId3"/>
              </a:rPr>
              <a:t> 한글 번역 버전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적극 추천합니다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그동안 우리가 배웠던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모델들을 개념을 요약해 놓은 직관적인 그림들과 함께 정리해 보았습니다</a:t>
            </a:r>
            <a:endParaRPr lang="en-US" altLang="ko-KR" baseline="0" dirty="0"/>
          </a:p>
          <a:p>
            <a:r>
              <a:rPr lang="en-US" altLang="ko-KR" sz="1200" dirty="0"/>
              <a:t>ANN	</a:t>
            </a:r>
            <a:r>
              <a:rPr lang="en-US" altLang="ko-KR" sz="1200" dirty="0">
                <a:solidFill>
                  <a:schemeClr val="accent5"/>
                </a:solidFill>
              </a:rPr>
              <a:t>artificial neural network</a:t>
            </a:r>
          </a:p>
          <a:p>
            <a:r>
              <a:rPr lang="en-US" altLang="ko-KR" sz="1200" dirty="0"/>
              <a:t>DNN	</a:t>
            </a:r>
            <a:r>
              <a:rPr lang="en-US" altLang="ko-KR" sz="1200" dirty="0">
                <a:solidFill>
                  <a:schemeClr val="accent5"/>
                </a:solidFill>
              </a:rPr>
              <a:t>deep neural network</a:t>
            </a:r>
          </a:p>
          <a:p>
            <a:r>
              <a:rPr lang="en-US" altLang="ko-KR" sz="1200" dirty="0"/>
              <a:t>CNN	</a:t>
            </a:r>
            <a:r>
              <a:rPr lang="en-US" altLang="ko-KR" sz="1200" dirty="0">
                <a:solidFill>
                  <a:schemeClr val="accent5"/>
                </a:solidFill>
              </a:rPr>
              <a:t>convolutional neural network</a:t>
            </a:r>
          </a:p>
          <a:p>
            <a:r>
              <a:rPr lang="en-US" altLang="ko-KR" sz="1200" dirty="0"/>
              <a:t>RNN	</a:t>
            </a:r>
            <a:r>
              <a:rPr lang="en-US" altLang="ko-KR" sz="1200" dirty="0">
                <a:solidFill>
                  <a:schemeClr val="accent5"/>
                </a:solidFill>
              </a:rPr>
              <a:t>recurrent neural network</a:t>
            </a:r>
          </a:p>
          <a:p>
            <a:r>
              <a:rPr lang="en-US" altLang="ko-KR" sz="1200" dirty="0"/>
              <a:t>AE	</a:t>
            </a:r>
            <a:r>
              <a:rPr lang="en-US" altLang="ko-KR" sz="1200" dirty="0" err="1">
                <a:solidFill>
                  <a:schemeClr val="accent5"/>
                </a:solidFill>
              </a:rPr>
              <a:t>autoencoder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r>
              <a:rPr lang="en-US" altLang="ko-KR" sz="1200" dirty="0"/>
              <a:t>GAN	</a:t>
            </a:r>
            <a:r>
              <a:rPr lang="en-US" altLang="ko-KR" sz="1200" dirty="0">
                <a:solidFill>
                  <a:schemeClr val="accent5"/>
                </a:solidFill>
              </a:rPr>
              <a:t>generative adversarial network</a:t>
            </a:r>
          </a:p>
          <a:p>
            <a:r>
              <a:rPr lang="en-US" altLang="ko-KR" sz="1200" dirty="0"/>
              <a:t>DQN	</a:t>
            </a:r>
            <a:r>
              <a:rPr lang="en-US" altLang="ko-KR" sz="1200" dirty="0">
                <a:solidFill>
                  <a:schemeClr val="accent5"/>
                </a:solidFill>
              </a:rPr>
              <a:t>deep q-network</a:t>
            </a:r>
          </a:p>
          <a:p>
            <a:r>
              <a:rPr lang="ko-KR" altLang="en-US" baseline="0" dirty="0"/>
              <a:t>참고하시기 바랍니다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/>
              <a:t>GAN</a:t>
            </a:r>
            <a:r>
              <a:rPr lang="en-US" altLang="ko-KR" sz="1200" dirty="0" err="1">
                <a:solidFill>
                  <a:srgbClr val="FF6600"/>
                </a:solidFill>
              </a:rPr>
              <a:t>generative</a:t>
            </a:r>
            <a:r>
              <a:rPr lang="ko-KR" altLang="en-US" sz="1200" dirty="0">
                <a:solidFill>
                  <a:srgbClr val="FF6600"/>
                </a:solidFill>
              </a:rPr>
              <a:t> </a:t>
            </a:r>
            <a:r>
              <a:rPr lang="en-US" altLang="ko-KR" sz="1200" dirty="0">
                <a:solidFill>
                  <a:srgbClr val="FF6600"/>
                </a:solidFill>
              </a:rPr>
              <a:t>adversarial</a:t>
            </a:r>
            <a:r>
              <a:rPr lang="ko-KR" altLang="en-US" sz="1200" dirty="0">
                <a:solidFill>
                  <a:srgbClr val="FF6600"/>
                </a:solidFill>
              </a:rPr>
              <a:t> </a:t>
            </a:r>
            <a:r>
              <a:rPr lang="en-US" altLang="ko-KR" sz="1200" dirty="0">
                <a:solidFill>
                  <a:srgbClr val="FF6600"/>
                </a:solidFill>
              </a:rPr>
              <a:t>network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이안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굿펠로우</a:t>
            </a:r>
            <a:r>
              <a:rPr lang="en-US" altLang="ko-KR" sz="1200" dirty="0">
                <a:solidFill>
                  <a:srgbClr val="FF6600"/>
                </a:solidFill>
              </a:rPr>
              <a:t>Ian </a:t>
            </a:r>
            <a:r>
              <a:rPr lang="en-US" altLang="ko-KR" sz="1200" dirty="0" err="1">
                <a:solidFill>
                  <a:srgbClr val="FF6600"/>
                </a:solidFill>
              </a:rPr>
              <a:t>Goodfellow</a:t>
            </a:r>
            <a:r>
              <a:rPr lang="ko-KR" altLang="en-US" sz="1200" dirty="0"/>
              <a:t>가</a:t>
            </a:r>
            <a:r>
              <a:rPr lang="en-US" altLang="ko-KR" sz="1200" dirty="0"/>
              <a:t> 2014</a:t>
            </a:r>
            <a:r>
              <a:rPr lang="ko-KR" altLang="en-US" sz="1200" dirty="0"/>
              <a:t>년 처음 제안했습니다</a:t>
            </a:r>
            <a:endParaRPr lang="en-US" altLang="ko-KR" sz="1200" dirty="0"/>
          </a:p>
          <a:p>
            <a:r>
              <a:rPr lang="ko-KR" altLang="en-US" sz="1200" dirty="0"/>
              <a:t>직역하면 </a:t>
            </a:r>
            <a:r>
              <a:rPr lang="en-US" altLang="ko-KR" sz="1200" dirty="0"/>
              <a:t>‘</a:t>
            </a:r>
            <a:r>
              <a:rPr lang="ko-KR" altLang="en-US" sz="1200" dirty="0"/>
              <a:t>적대적 생성 신경망</a:t>
            </a:r>
            <a:r>
              <a:rPr lang="en-US" altLang="ko-KR" sz="1200" dirty="0"/>
              <a:t>’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r>
              <a:rPr lang="ko-KR" altLang="en-US" sz="1200" dirty="0"/>
              <a:t>서로 대립하는 두 모델이 경쟁하며 학습하는 방법론입니다</a:t>
            </a:r>
            <a:endParaRPr lang="en-US" altLang="ko-KR" sz="1200" dirty="0"/>
          </a:p>
          <a:p>
            <a:r>
              <a:rPr lang="ko-KR" altLang="en-US" sz="1200" dirty="0"/>
              <a:t>이 사진들은 </a:t>
            </a:r>
            <a:r>
              <a:rPr lang="en-US" altLang="ko-KR" sz="1200" dirty="0"/>
              <a:t>GAN</a:t>
            </a:r>
            <a:r>
              <a:rPr lang="ko-KR" altLang="en-US" sz="1200" dirty="0"/>
              <a:t>으로 생성한 가짜 얼굴 이미지들입니다</a:t>
            </a:r>
            <a:endParaRPr lang="en-US" altLang="ko-KR" sz="1200" dirty="0"/>
          </a:p>
          <a:p>
            <a:r>
              <a:rPr lang="ko-KR" altLang="en-US" sz="1200" dirty="0"/>
              <a:t>진짜 이미지 보다 더 진짜 이미지 같죠</a:t>
            </a:r>
            <a:r>
              <a:rPr lang="en-US" altLang="ko-KR" sz="1200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6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이라는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용어의 의미를 한 단어씩 알아보겠습니다</a:t>
            </a:r>
            <a:endParaRPr lang="en-US" altLang="ko-KR" baseline="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</a:t>
            </a:r>
            <a:r>
              <a:rPr lang="ko-KR" altLang="en-US" sz="2000" dirty="0">
                <a:solidFill>
                  <a:srgbClr val="FF6600"/>
                </a:solidFill>
              </a:rPr>
              <a:t> </a:t>
            </a:r>
            <a:r>
              <a:rPr lang="ko-KR" altLang="en-US" sz="2000" b="1" dirty="0"/>
              <a:t>생성</a:t>
            </a:r>
            <a:r>
              <a:rPr lang="en-US" altLang="ko-KR" sz="2000" dirty="0">
                <a:solidFill>
                  <a:srgbClr val="FF6600"/>
                </a:solidFill>
              </a:rPr>
              <a:t>generative</a:t>
            </a:r>
            <a:r>
              <a:rPr lang="ko-KR" altLang="en-US" sz="2000" dirty="0"/>
              <a:t>을 하는 모델입니다</a:t>
            </a:r>
            <a:endParaRPr lang="en-US" altLang="ko-KR" sz="2000" dirty="0"/>
          </a:p>
          <a:p>
            <a:pPr lvl="1"/>
            <a:r>
              <a:rPr lang="en-US" altLang="ko-KR" sz="1800" dirty="0"/>
              <a:t>CNN</a:t>
            </a:r>
            <a:r>
              <a:rPr lang="ko-KR" altLang="en-US" sz="1800" dirty="0"/>
              <a:t>과 </a:t>
            </a:r>
            <a:r>
              <a:rPr lang="en-US" altLang="ko-KR" sz="1800" dirty="0"/>
              <a:t>RNN </a:t>
            </a:r>
            <a:r>
              <a:rPr lang="ko-KR" altLang="en-US" sz="1800" dirty="0"/>
              <a:t>모델로는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이미지나 음성을 만들어낼 수 없습니다</a:t>
            </a:r>
            <a:endParaRPr lang="en-US" altLang="ko-KR" sz="1800" dirty="0"/>
          </a:p>
          <a:p>
            <a:pPr lvl="1"/>
            <a:r>
              <a:rPr lang="en-US" altLang="ko-KR" sz="1800" dirty="0"/>
              <a:t>GAN</a:t>
            </a:r>
            <a:r>
              <a:rPr lang="ko-KR" altLang="en-US" sz="1800" dirty="0"/>
              <a:t>은 새로운 이미지나 음성을 </a:t>
            </a:r>
            <a:r>
              <a:rPr lang="en-US" altLang="ko-KR" sz="1800" dirty="0"/>
              <a:t>‘</a:t>
            </a:r>
            <a:r>
              <a:rPr lang="ko-KR" altLang="en-US" sz="1800" dirty="0"/>
              <a:t>창작</a:t>
            </a:r>
            <a:r>
              <a:rPr lang="en-US" altLang="ko-KR" sz="1800" dirty="0"/>
              <a:t>’</a:t>
            </a:r>
            <a:r>
              <a:rPr lang="ko-KR" altLang="en-US" sz="1800" dirty="0"/>
              <a:t>하도록 고안되었습니다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 </a:t>
            </a:r>
            <a:r>
              <a:rPr lang="ko-KR" altLang="en-US" sz="2000" b="1" dirty="0"/>
              <a:t>적대적</a:t>
            </a:r>
            <a:r>
              <a:rPr lang="en-US" altLang="ko-KR" sz="2000" dirty="0">
                <a:solidFill>
                  <a:srgbClr val="FF6600"/>
                </a:solidFill>
              </a:rPr>
              <a:t>adversarial</a:t>
            </a:r>
            <a:r>
              <a:rPr lang="ko-KR" altLang="en-US" sz="2000" dirty="0"/>
              <a:t>으로 학습합니다</a:t>
            </a:r>
            <a:endParaRPr lang="en-US" altLang="ko-KR" sz="2000" dirty="0"/>
          </a:p>
          <a:p>
            <a:pPr lvl="1"/>
            <a:r>
              <a:rPr lang="en-US" altLang="ko-KR" sz="1800" dirty="0"/>
              <a:t>Adversarial</a:t>
            </a:r>
            <a:r>
              <a:rPr lang="ko-KR" altLang="en-US" sz="1800" dirty="0"/>
              <a:t>의 사전적 의미는 </a:t>
            </a:r>
            <a:r>
              <a:rPr lang="en-US" altLang="ko-KR" sz="1800" dirty="0"/>
              <a:t>‘</a:t>
            </a:r>
            <a:r>
              <a:rPr lang="ko-KR" altLang="en-US" sz="1800" dirty="0"/>
              <a:t>서로 대립 관계에 있는</a:t>
            </a:r>
            <a:r>
              <a:rPr lang="en-US" altLang="ko-KR" sz="1800" dirty="0"/>
              <a:t>’ </a:t>
            </a:r>
            <a:r>
              <a:rPr lang="ko-KR" altLang="en-US" sz="1800" dirty="0"/>
              <a:t>혹은 </a:t>
            </a:r>
            <a:r>
              <a:rPr lang="en-US" altLang="ko-KR" sz="1800" dirty="0"/>
              <a:t>‘</a:t>
            </a:r>
            <a:r>
              <a:rPr lang="ko-KR" altLang="en-US" sz="1800" dirty="0"/>
              <a:t>적대적인</a:t>
            </a:r>
            <a:r>
              <a:rPr lang="en-US" altLang="ko-KR" sz="1800" dirty="0"/>
              <a:t>’</a:t>
            </a:r>
            <a:r>
              <a:rPr lang="ko-KR" altLang="en-US" sz="1800" dirty="0"/>
              <a:t>입니다</a:t>
            </a:r>
            <a:endParaRPr lang="en-US" altLang="ko-KR" sz="1800" dirty="0"/>
          </a:p>
          <a:p>
            <a:pPr lvl="1"/>
            <a:r>
              <a:rPr lang="en-US" altLang="ko-KR" sz="1800" dirty="0"/>
              <a:t>GAN </a:t>
            </a:r>
            <a:r>
              <a:rPr lang="ko-KR" altLang="en-US" sz="1800" dirty="0"/>
              <a:t>방법론에서는 가짜 이미지를 생성하는 </a:t>
            </a:r>
            <a:r>
              <a:rPr lang="ko-KR" altLang="en-US" sz="1800" dirty="0" err="1"/>
              <a:t>생성자</a:t>
            </a:r>
            <a:r>
              <a:rPr lang="en-US" altLang="ko-KR" sz="1800" dirty="0" err="1"/>
              <a:t>genrator</a:t>
            </a:r>
            <a:r>
              <a:rPr lang="ko-KR" altLang="en-US" sz="1800" dirty="0"/>
              <a:t>와 이미지의 진위를 판별하는 </a:t>
            </a:r>
            <a:r>
              <a:rPr lang="ko-KR" altLang="en-US" sz="1800" dirty="0" err="1"/>
              <a:t>판별자</a:t>
            </a:r>
            <a:r>
              <a:rPr lang="en-US" altLang="ko-KR" sz="1800" dirty="0">
                <a:solidFill>
                  <a:srgbClr val="FF6600"/>
                </a:solidFill>
              </a:rPr>
              <a:t>discriminator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번갈아 학습하며 경쟁적으로 학습을 진행합니다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 인공 신경망</a:t>
            </a:r>
            <a:r>
              <a:rPr lang="en-US" altLang="ko-KR" sz="2000" dirty="0">
                <a:solidFill>
                  <a:srgbClr val="FF6600"/>
                </a:solidFill>
              </a:rPr>
              <a:t>artificial neural network </a:t>
            </a:r>
            <a:r>
              <a:rPr lang="ko-KR" altLang="en-US" sz="2000" dirty="0"/>
              <a:t>모델입니다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생성자와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판별자</a:t>
            </a:r>
            <a:r>
              <a:rPr lang="ko-KR" altLang="en-US" sz="1800" dirty="0"/>
              <a:t> 모두 신경망으로 되어 있습니다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GAN</a:t>
            </a:r>
            <a:r>
              <a:rPr lang="ko-KR" altLang="en-US" sz="2000" dirty="0"/>
              <a:t>은 비지도 학습 방식으로서 사람의 손길을 최소화하며 학습할 수 있습니다</a:t>
            </a:r>
            <a:endParaRPr lang="en-US" altLang="ko-KR" sz="2000" dirty="0"/>
          </a:p>
          <a:p>
            <a:r>
              <a:rPr lang="ko-KR" altLang="en-US" sz="2000" dirty="0"/>
              <a:t>세상에 존재하는 데이터는 기하급수적으로 증가하고 있고 대부분의 데이터는 정답</a:t>
            </a:r>
            <a:r>
              <a:rPr lang="en-US" altLang="ko-KR" sz="2000" dirty="0">
                <a:solidFill>
                  <a:srgbClr val="FF6600"/>
                </a:solidFill>
              </a:rPr>
              <a:t>label</a:t>
            </a:r>
            <a:r>
              <a:rPr lang="ko-KR" altLang="en-US" sz="2000" dirty="0"/>
              <a:t>이 없습니다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GAN </a:t>
            </a:r>
            <a:r>
              <a:rPr lang="ko-KR" altLang="en-US" dirty="0"/>
              <a:t>모델의</a:t>
            </a:r>
            <a:r>
              <a:rPr lang="en-US" altLang="ko-KR" dirty="0"/>
              <a:t> </a:t>
            </a:r>
            <a:r>
              <a:rPr lang="ko-KR" altLang="en-US" dirty="0"/>
              <a:t>무작위 </a:t>
            </a:r>
            <a:r>
              <a:rPr lang="ko-KR" altLang="en-US" dirty="0" err="1"/>
              <a:t>텐서로부터</a:t>
            </a:r>
            <a:r>
              <a:rPr lang="ko-KR" altLang="en-US" dirty="0"/>
              <a:t> 여러 형태의 가짜 이미지를 생성합니다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판별자를</a:t>
            </a:r>
            <a:r>
              <a:rPr lang="ko-KR" altLang="en-US" dirty="0"/>
              <a:t> 속이려고 점점 더 정밀한 가짜 이미지를 생성합니다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판별자는</a:t>
            </a:r>
            <a:r>
              <a:rPr lang="ko-KR" altLang="en-US" dirty="0"/>
              <a:t> 진짜 이미지와 가짜 이미지를 구분합니다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학습 데이터에서 가져온 진짜 이미지와 생성자가 만든 가짜 이미지를 점점 더 잘 구별하게 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GAN</a:t>
            </a:r>
            <a:r>
              <a:rPr lang="ko-KR" altLang="en-US" dirty="0"/>
              <a:t>을 설명할 때 흔히 지폐 </a:t>
            </a:r>
            <a:r>
              <a:rPr lang="ko-KR" altLang="en-US" dirty="0" err="1"/>
              <a:t>위조범과</a:t>
            </a:r>
            <a:r>
              <a:rPr lang="ko-KR" altLang="en-US" dirty="0"/>
              <a:t> 경찰관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비유를 듭니다</a:t>
            </a:r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지폐 </a:t>
            </a:r>
            <a:r>
              <a:rPr lang="ko-KR" altLang="en-US" dirty="0" err="1"/>
              <a:t>위조범</a:t>
            </a:r>
            <a:r>
              <a:rPr lang="en-US" altLang="ko-KR" dirty="0"/>
              <a:t>(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경찰을 속이기 위해 최대한 진짜 같은 지폐를 만드는 한편</a:t>
            </a:r>
            <a:r>
              <a:rPr lang="en-US" altLang="ko-KR" dirty="0"/>
              <a:t>, </a:t>
            </a:r>
            <a:r>
              <a:rPr lang="ko-KR" altLang="en-US" dirty="0"/>
              <a:t>경찰</a:t>
            </a:r>
            <a:r>
              <a:rPr lang="en-US" altLang="ko-KR" dirty="0"/>
              <a:t>(</a:t>
            </a:r>
            <a:r>
              <a:rPr lang="ko-KR" altLang="en-US" dirty="0" err="1"/>
              <a:t>판별자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위조지폐와 진짜를 감별하려고 노력합니다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경쟁 구도 속에서 지폐위조점과 경찰의 능력이 발전하게 되고</a:t>
            </a:r>
            <a:r>
              <a:rPr lang="en-US" altLang="ko-KR" dirty="0"/>
              <a:t>, </a:t>
            </a:r>
            <a:r>
              <a:rPr lang="ko-KR" altLang="en-US" dirty="0"/>
              <a:t>결과적으로는 경찰이 </a:t>
            </a:r>
            <a:r>
              <a:rPr lang="ko-KR" altLang="en-US" dirty="0" err="1"/>
              <a:t>위조범이</a:t>
            </a:r>
            <a:r>
              <a:rPr lang="ko-KR" altLang="en-US" dirty="0"/>
              <a:t> 만드는 위폐와 진폐를 구별하기 힘들 정도가 된다는 겁니다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21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지금부터 </a:t>
            </a:r>
            <a:r>
              <a:rPr lang="en-US" altLang="ko-KR" sz="1200" dirty="0"/>
              <a:t>Fashion MNIST </a:t>
            </a:r>
            <a:r>
              <a:rPr lang="ko-KR" altLang="en-US" sz="1200" dirty="0"/>
              <a:t>샘플과 닮은 이미지들을 생성하는 코드를 작성해</a:t>
            </a:r>
            <a:r>
              <a:rPr lang="ko-KR" altLang="en-US" sz="1200" baseline="0" dirty="0"/>
              <a:t>보겠습니다</a:t>
            </a: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우리가 살펴볼 코드는 </a:t>
            </a:r>
            <a:r>
              <a:rPr lang="ko-KR" altLang="en-US" sz="1200" baseline="0" dirty="0" err="1"/>
              <a:t>파이토치</a:t>
            </a:r>
            <a:r>
              <a:rPr lang="ko-KR" altLang="en-US" sz="1200" baseline="0" dirty="0"/>
              <a:t> </a:t>
            </a:r>
            <a:r>
              <a:rPr lang="ko-KR" altLang="en-US" sz="1200" baseline="0" dirty="0" err="1"/>
              <a:t>튜토리얼을</a:t>
            </a:r>
            <a:r>
              <a:rPr lang="ko-KR" altLang="en-US" sz="1200" baseline="0" dirty="0"/>
              <a:t> 참고해서 마련되었습니다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1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필요한 라이브러리들을 </a:t>
            </a:r>
            <a:r>
              <a:rPr lang="ko-KR" altLang="en-US" dirty="0" err="1"/>
              <a:t>임포트</a:t>
            </a:r>
            <a:r>
              <a:rPr lang="ko-KR" altLang="en-US" dirty="0"/>
              <a:t> 합니다</a:t>
            </a:r>
            <a:endParaRPr lang="en-US" altLang="ko-KR" dirty="0"/>
          </a:p>
          <a:p>
            <a:r>
              <a:rPr lang="ko-KR" altLang="en-US" dirty="0"/>
              <a:t>그런 다음 </a:t>
            </a:r>
            <a:r>
              <a:rPr lang="ko-KR" altLang="en-US" dirty="0" err="1"/>
              <a:t>하이퍼파라미터들을</a:t>
            </a:r>
            <a:r>
              <a:rPr lang="ko-KR" altLang="en-US" dirty="0"/>
              <a:t> 설정합니다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39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학습에 필요한 </a:t>
            </a:r>
            <a:r>
              <a:rPr lang="ko-KR" altLang="en-US" sz="1200" dirty="0" err="1"/>
              <a:t>데이터셋을</a:t>
            </a:r>
            <a:r>
              <a:rPr lang="ko-KR" altLang="en-US" sz="1200" dirty="0"/>
              <a:t> 읽습니다</a:t>
            </a:r>
          </a:p>
          <a:p>
            <a:r>
              <a:rPr lang="en-US" altLang="ko-KR" dirty="0" err="1"/>
              <a:t>train_loader</a:t>
            </a:r>
            <a:r>
              <a:rPr lang="ko-KR" altLang="en-US" dirty="0"/>
              <a:t>는 </a:t>
            </a:r>
            <a:r>
              <a:rPr lang="ko-KR" altLang="en-US" dirty="0" err="1"/>
              <a:t>반복문에서</a:t>
            </a:r>
            <a:r>
              <a:rPr lang="ko-KR" altLang="en-US" dirty="0"/>
              <a:t> 사용할 수 있으며</a:t>
            </a:r>
            <a:r>
              <a:rPr lang="en-US" altLang="ko-KR" dirty="0"/>
              <a:t>,</a:t>
            </a:r>
            <a:r>
              <a:rPr lang="ko-KR" altLang="en-US" dirty="0"/>
              <a:t> 학습 이미지와 레이블을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튜플</a:t>
            </a:r>
            <a:r>
              <a:rPr lang="ko-KR" altLang="en-US" dirty="0"/>
              <a:t> 형태로 반환합니다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8FB8A-3F27-426D-9E68-D5FD70FECB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0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C576-018F-4C6C-9AC3-96A6ACF0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64E528-63F3-4E64-84E6-5084F2A5B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DCA5D-F06B-447A-95F2-A9C605B9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31C6-AFCB-486C-B7BB-9C017D27ABA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62F9-5163-4453-BF90-A866375E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AB38-0FFF-4EF9-BAF1-16C23308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3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9B29F-608D-438B-9376-02C946C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FE392-E99E-4649-9992-71633D33F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45E71-CC5E-4DA9-AA20-CB99F98E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1D3-83C7-4CFC-8012-A55425CC7A80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F9FBC-87A8-4067-B447-EF08DC8C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D09E5-E388-480E-A52F-43B3B645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1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BACA3-D26B-4007-A6D2-642C98D5F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2F7757-CA7B-42D4-9E07-1638D4EE9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2547C-0FCC-43D3-8378-A308049E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4D511-4309-42B0-8AC1-BE36F343812B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6E8D1-9807-4FBD-B08F-2F84C091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4EAD5-CC77-4097-91B2-2C88920A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4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7A5D8-4261-4556-A4D3-F1AFF1AD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B2F92-8506-46A7-A978-BCF9A33F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344"/>
            <a:ext cx="10515600" cy="483325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57930-329C-49C4-94A8-635D611E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4324"/>
            <a:ext cx="2743200" cy="365125"/>
          </a:xfrm>
        </p:spPr>
        <p:txBody>
          <a:bodyPr/>
          <a:lstStyle/>
          <a:p>
            <a:fld id="{971269EE-C3AD-458A-84A9-134AB2D3852D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4ED9F-D324-4766-8087-66277D3C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4324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35553-44D2-43A8-82E5-B0776986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8978" y="6454324"/>
            <a:ext cx="2743200" cy="365125"/>
          </a:xfrm>
        </p:spPr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51CA-BAE0-429E-81CB-05046038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4A95B-0644-45C4-A799-0151BCC88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03458-6494-46DD-84CE-E632F18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A3E7-3486-4E78-BE2A-8831C717813A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49C40-83BF-4631-ABF4-32FD4511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F87BD-67ED-435B-8FE2-C7A21882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2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83580-82C9-4097-BAB8-0F5E73B9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23D3-7F0E-49F1-B872-BAA05083E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FB332-5ABD-4192-8376-98DB9C8AD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C4EEA-81DE-48CC-96A1-F81F78C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910B-CEFD-4896-8633-88A7C1CB45BA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5EC80-EAEA-4A80-84D7-CA710B09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7CD06-99B1-4FBB-802D-1C3ED06C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5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13CD1-5C8A-4B10-8159-CD481D07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0D794-7452-4D0B-9386-74C01D372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17609-BDB3-423C-8ED4-270C3D30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D693D4-702E-4E9B-80D9-07E1E5C27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1885D-4576-45C3-926B-B0FCC9A5F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AAB5EF-1ADF-4194-8527-46F942FE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697D-369C-412F-8D31-334B6BF3FE85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BE96DB-B39C-48AC-8942-A1F369F9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633174-0879-4810-A762-D19A514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9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2A40A-DB74-42CA-A6C1-00B2107D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B2D6FA-8701-4545-BF30-4B8A161F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D83C-F3E6-4BDF-B02E-A9280F0D9AA2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7603E-4DC7-402C-9A1B-C39D9AE9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81ED51-F879-4662-8C97-4341999A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9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BB952F-977D-46BB-9BCF-71F1E7CA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3470-51F0-4D00-8D50-83555BAD7F47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128CAC-584B-4962-AE68-34B0CF24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D1ADC-F215-42AF-B18E-E954F867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7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C23BE-AFF8-49FF-BFEE-F0D559EC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37D57-AE14-4D8A-AD24-9FB254FA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48C7E-0823-43E8-B121-FACCCF0E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F91C4-A625-4648-A9AE-F592116D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AA7A-84EA-4391-B202-C1C748EA8B34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E48B9-E07D-4D23-ACCF-63DA9C8C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417D4-7F53-449A-9247-1DFEF8B3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7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058F-1E51-4100-977A-D45B851E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681155-647E-43F1-891A-3A284D7E7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749A85-82EF-49E4-B9BB-B47766709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4A568-A861-41BE-8671-B33DB252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1043-BF8E-4E80-9A51-57E92FCDF379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468D2A-8EF3-4C6C-A4C3-9AD567D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7648F-3C2F-4240-85E0-AB90801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3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46F0EA-D7FD-4BB0-B484-AEE0482C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8"/>
            <a:ext cx="10515600" cy="955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5DB5A-824A-474E-8B8B-65A8CD64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5315"/>
            <a:ext cx="10515600" cy="498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94817-2A42-4146-BD4B-F50F6F94D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25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FD67B073-B463-49F2-AF30-570C49E4B668}" type="datetime1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4BAEC-74D9-46C9-B2E4-CC371697A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25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B5C80-F6F2-4E60-A89F-A8B8627C7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325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펜고딕L" panose="02020600000000000000" pitchFamily="18" charset="-127"/>
                <a:ea typeface="a펜고딕L" panose="02020600000000000000" pitchFamily="18" charset="-127"/>
              </a:defRPr>
            </a:lvl1pPr>
          </a:lstStyle>
          <a:p>
            <a:fld id="{C4A3536A-7F1C-4B4F-BDFB-CAA0263DFA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ts val="600"/>
        </a:spcBef>
        <a:buNone/>
        <a:defRPr sz="36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FF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7030A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0070C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600"/>
        </a:spcBef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펜고딕L" panose="02020600000000000000" pitchFamily="18" charset="-127"/>
          <a:ea typeface="a펜고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JpdAg6uMXs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8L11aMN5KY8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github.com/keon/3-min-pytorch/blob/master/09-%EA%B2%BD%EC%9F%81%ED%95%98%EB%A9%B0_%ED%95%99%EC%8A%B5%ED%95%98%EB%8A%94_GAN/conditional_gan.ipynb" TargetMode="External"/><Relationship Id="rId5" Type="http://schemas.openxmlformats.org/officeDocument/2006/relationships/hyperlink" Target="https://github.com/keon/3-min-pytorch/blob/master/09-%EA%B2%BD%EC%9F%81%ED%95%98%EB%A9%B0_%ED%95%99%EC%8A%B5%ED%95%98%EB%8A%94_GAN/gan.ipynb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hyperlink" Target="https://github.com/keon/3-min-pytorch/blob/master/09-%EA%B2%BD%EC%9F%81%ED%95%98%EB%A9%B0_%ED%95%99%EC%8A%B5%ED%95%98%EB%8A%94_GAN/conditional_gan.ipynb" TargetMode="Externa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unjey/pytorch-tutorial" TargetMode="External"/><Relationship Id="rId13" Type="http://schemas.openxmlformats.org/officeDocument/2006/relationships/image" Target="../media/image2.jpeg"/><Relationship Id="rId3" Type="http://schemas.openxmlformats.org/officeDocument/2006/relationships/hyperlink" Target="https://m.hanbit.co.kr/support/supplement_list.html" TargetMode="External"/><Relationship Id="rId7" Type="http://schemas.openxmlformats.org/officeDocument/2006/relationships/hyperlink" Target="https://github.com/nyu-dl/NLP_DL_Lecture_Note" TargetMode="External"/><Relationship Id="rId12" Type="http://schemas.openxmlformats.org/officeDocument/2006/relationships/hyperlink" Target="https://www.youtube.com/c/LuisSerr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yu-dl/Intro_to_ML_Lecture_Note" TargetMode="External"/><Relationship Id="rId11" Type="http://schemas.openxmlformats.org/officeDocument/2006/relationships/hyperlink" Target="https://www.youtube.com/c/LuisSerrano?app=desktop" TargetMode="External"/><Relationship Id="rId5" Type="http://schemas.openxmlformats.org/officeDocument/2006/relationships/hyperlink" Target="https://www.youtube.com/watch?v=CS4cs9xVecg&amp;list=PLkDaE6sCZn6Ec-XTbcX1uRg2_u4xOEky0" TargetMode="External"/><Relationship Id="rId10" Type="http://schemas.openxmlformats.org/officeDocument/2006/relationships/hyperlink" Target="http://aikorea.org/cs231n/" TargetMode="External"/><Relationship Id="rId4" Type="http://schemas.openxmlformats.org/officeDocument/2006/relationships/hyperlink" Target="https://www.youtube.com/watch?v=BS6O0zOGX4E&amp;list=PLlMkM4tgfjnLSOjrEJN31gZATbcj_MpUm" TargetMode="External"/><Relationship Id="rId9" Type="http://schemas.openxmlformats.org/officeDocument/2006/relationships/hyperlink" Target="https://github.com/jcjohnson/pytorch-exampl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hyperlink" Target="https://arxiv.org/abs/1710.10196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yunjey/pytorch-tutorial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tutorials.pytorch.kr/beginner/fgsm_tutorial.html" TargetMode="External"/><Relationship Id="rId5" Type="http://schemas.openxmlformats.org/officeDocument/2006/relationships/hyperlink" Target="https://tutorials.pytorch.kr/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E24F2-8354-4E2C-B384-884C99A2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8808"/>
            <a:ext cx="9144000" cy="2383769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(</a:t>
            </a:r>
            <a:r>
              <a:rPr lang="ko-KR" altLang="en-US" sz="4800" dirty="0"/>
              <a:t>간단</a:t>
            </a:r>
            <a:r>
              <a:rPr lang="en-US" altLang="ko-KR" sz="4800" dirty="0"/>
              <a:t>) 9</a:t>
            </a:r>
            <a:r>
              <a:rPr lang="ko-KR" altLang="en-US" sz="4800"/>
              <a:t>장 경쟁하며 </a:t>
            </a:r>
            <a:r>
              <a:rPr lang="ko-KR" altLang="en-US" sz="4800" dirty="0"/>
              <a:t>학습하는 </a:t>
            </a:r>
            <a:r>
              <a:rPr lang="en-US" altLang="ko-KR" sz="4800" dirty="0"/>
              <a:t>GAN</a:t>
            </a:r>
            <a:br>
              <a:rPr lang="en-US" altLang="ko-KR" sz="4800" dirty="0"/>
            </a:br>
            <a:r>
              <a:rPr lang="en-US" altLang="ko-KR" sz="4400" dirty="0">
                <a:solidFill>
                  <a:srgbClr val="FF0000"/>
                </a:solidFill>
              </a:rPr>
              <a:t>Generative Adversarial Network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0E3DE-9555-4397-B380-6E7FF8C6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750" y="3429000"/>
            <a:ext cx="9842500" cy="2910227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altLang="ko-KR" sz="2000" dirty="0"/>
              <a:t>Fashion</a:t>
            </a:r>
            <a:r>
              <a:rPr lang="ko-KR" altLang="en-US" sz="2000" dirty="0"/>
              <a:t> </a:t>
            </a:r>
            <a:r>
              <a:rPr lang="en-US" altLang="ko-KR" sz="2000" dirty="0"/>
              <a:t>MNIST </a:t>
            </a:r>
            <a:r>
              <a:rPr lang="ko-KR" altLang="en-US" sz="2000" dirty="0"/>
              <a:t>데이터와 닮은 이미지 생성</a:t>
            </a:r>
            <a:endParaRPr lang="en-US" altLang="ko-KR" sz="2000" dirty="0"/>
          </a:p>
          <a:p>
            <a:pPr algn="l"/>
            <a:r>
              <a:rPr lang="en-US" altLang="ko-KR" sz="2000" dirty="0">
                <a:hlinkClick r:id="rId5"/>
              </a:rPr>
              <a:t>3-min-pytorch/</a:t>
            </a:r>
            <a:r>
              <a:rPr lang="en-US" altLang="ko-KR" sz="2000" dirty="0" err="1">
                <a:hlinkClick r:id="rId5"/>
              </a:rPr>
              <a:t>gan.ipynb</a:t>
            </a:r>
            <a:r>
              <a:rPr lang="en-US" altLang="ko-KR" sz="2000" dirty="0">
                <a:hlinkClick r:id="rId5"/>
              </a:rPr>
              <a:t> at master · </a:t>
            </a:r>
            <a:r>
              <a:rPr lang="en-US" altLang="ko-KR" sz="2000" dirty="0" err="1">
                <a:hlinkClick r:id="rId5"/>
              </a:rPr>
              <a:t>keon</a:t>
            </a:r>
            <a:r>
              <a:rPr lang="en-US" altLang="ko-KR" sz="2000" dirty="0">
                <a:hlinkClick r:id="rId5"/>
              </a:rPr>
              <a:t>/3-min-pytorch · GitHub</a:t>
            </a:r>
            <a:endParaRPr lang="en-US" altLang="ko-KR" sz="2000" dirty="0"/>
          </a:p>
          <a:p>
            <a:pPr algn="l"/>
            <a:r>
              <a:rPr lang="en-US" altLang="ko-KR" sz="2000" dirty="0">
                <a:hlinkClick r:id="rId6"/>
              </a:rPr>
              <a:t>3-min-pytorch/</a:t>
            </a:r>
            <a:r>
              <a:rPr lang="en-US" altLang="ko-KR" sz="2000" dirty="0" err="1">
                <a:hlinkClick r:id="rId6"/>
              </a:rPr>
              <a:t>conditional_gan.ipynb</a:t>
            </a:r>
            <a:r>
              <a:rPr lang="en-US" altLang="ko-KR" sz="2000" dirty="0">
                <a:hlinkClick r:id="rId6"/>
              </a:rPr>
              <a:t> at master · </a:t>
            </a:r>
            <a:r>
              <a:rPr lang="en-US" altLang="ko-KR" sz="2000" dirty="0" err="1">
                <a:hlinkClick r:id="rId6"/>
              </a:rPr>
              <a:t>keon</a:t>
            </a:r>
            <a:r>
              <a:rPr lang="en-US" altLang="ko-KR" sz="2000" dirty="0">
                <a:hlinkClick r:id="rId6"/>
              </a:rPr>
              <a:t>/3-min-pytorch · GitHub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>
              <a:defRPr/>
            </a:pPr>
            <a:r>
              <a:rPr lang="en-US" altLang="ko-KR" sz="2000" dirty="0"/>
              <a:t>(</a:t>
            </a: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 Friendly Introduction to Generative Adversarial Networks (GANs) </a:t>
            </a:r>
            <a:r>
              <a:rPr lang="en-US" altLang="ko-KR" sz="2000" dirty="0">
                <a:hlinkClick r:id="rId7"/>
              </a:rPr>
              <a:t>https://www.youtube.com/watch?v=8L11aMN5KY8</a:t>
            </a:r>
            <a:r>
              <a:rPr lang="en-US" altLang="ko-KR" sz="2000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Introduction to GANs, NIPS 2016 | Ian Goodfellow, </a:t>
            </a:r>
            <a:r>
              <a:rPr lang="en-US" altLang="ko-KR" dirty="0" err="1"/>
              <a:t>OpenAI</a:t>
            </a:r>
            <a:r>
              <a:rPr lang="en-US" altLang="ko-KR" sz="2000" dirty="0"/>
              <a:t> </a:t>
            </a:r>
            <a:r>
              <a:rPr lang="en-US" altLang="ko-KR" sz="2000">
                <a:hlinkClick r:id="rId8"/>
              </a:rPr>
              <a:t>https</a:t>
            </a:r>
            <a:r>
              <a:rPr lang="en-US" altLang="ko-KR" sz="2000" dirty="0">
                <a:hlinkClick r:id="rId8"/>
              </a:rPr>
              <a:t>://www.youtube.com/watch?v=9JpdAg6uMXs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0"/>
    </mc:Choice>
    <mc:Fallback xmlns="">
      <p:transition spd="slow" advTm="20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186546"/>
            <a:ext cx="11137900" cy="613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 err="1"/>
              <a:t>생성자는</a:t>
            </a:r>
            <a:r>
              <a:rPr lang="ko-KR" altLang="en-US" sz="1600" dirty="0"/>
              <a:t> 정규분포로부터 뽑은 </a:t>
            </a:r>
            <a:r>
              <a:rPr lang="en-US" altLang="ko-KR" sz="1600" dirty="0"/>
              <a:t>64 </a:t>
            </a:r>
            <a:r>
              <a:rPr lang="ko-KR" altLang="en-US" sz="1600" dirty="0"/>
              <a:t>차원의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행렬곱</a:t>
            </a:r>
            <a:r>
              <a:rPr lang="en-US" altLang="ko-KR" sz="1600" dirty="0"/>
              <a:t>(Linear)</a:t>
            </a:r>
            <a:r>
              <a:rPr lang="ko-KR" altLang="en-US" sz="1600" dirty="0"/>
              <a:t>과 활성화 함수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Tanh</a:t>
            </a:r>
            <a:r>
              <a:rPr lang="en-US" altLang="ko-KR" sz="1600" dirty="0"/>
              <a:t>) </a:t>
            </a:r>
            <a:r>
              <a:rPr lang="ko-KR" altLang="en-US" sz="1600" dirty="0"/>
              <a:t>연산을 실행합니다</a:t>
            </a:r>
            <a:endParaRPr lang="en-US" altLang="ko-KR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/>
              <a:t>생성자의 결과값은 </a:t>
            </a:r>
            <a:r>
              <a:rPr lang="en-US" altLang="ko-KR" sz="1600" dirty="0"/>
              <a:t>784 </a:t>
            </a:r>
            <a:r>
              <a:rPr lang="ko-KR" altLang="en-US" sz="1600" dirty="0"/>
              <a:t>차원</a:t>
            </a:r>
            <a:r>
              <a:rPr lang="en-US" altLang="ko-KR" sz="1600" dirty="0"/>
              <a:t>, </a:t>
            </a:r>
            <a:r>
              <a:rPr lang="ko-KR" altLang="en-US" sz="1600" dirty="0"/>
              <a:t>즉 </a:t>
            </a:r>
            <a:r>
              <a:rPr lang="en-US" altLang="ko-KR" sz="1600" dirty="0"/>
              <a:t>Fashion MNIST </a:t>
            </a:r>
            <a:r>
              <a:rPr lang="ko-KR" altLang="en-US" sz="1600" dirty="0"/>
              <a:t>속의 이미지와 같은 차원의 </a:t>
            </a:r>
            <a:r>
              <a:rPr lang="ko-KR" altLang="en-US" sz="1600" dirty="0" err="1"/>
              <a:t>텐서</a:t>
            </a:r>
            <a:r>
              <a:rPr lang="ko-KR" altLang="en-US" sz="1600" dirty="0"/>
              <a:t> 입니다</a:t>
            </a:r>
            <a:endParaRPr lang="ko-KR" altLang="en-US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26757"/>
            <a:ext cx="10515600" cy="204651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</a:t>
            </a:r>
            <a:r>
              <a:rPr lang="en-US" altLang="ko-KR" sz="1600" dirty="0"/>
              <a:t>(Generator)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G =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70C0"/>
                </a:solidFill>
              </a:rPr>
              <a:t>Sequential</a:t>
            </a:r>
            <a:r>
              <a:rPr lang="en-US" altLang="ko-KR" sz="16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(64, 256),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ReLU</a:t>
            </a:r>
            <a:r>
              <a:rPr lang="en-US" altLang="ko-KR" sz="1600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(256, 256),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ReLU</a:t>
            </a:r>
            <a:r>
              <a:rPr lang="en-US" altLang="ko-KR" sz="1600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(256, 784),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Tanh</a:t>
            </a:r>
            <a:r>
              <a:rPr lang="en-US" altLang="ko-KR" sz="1600" dirty="0"/>
              <a:t>())</a:t>
            </a:r>
            <a:endParaRPr lang="ko-KR" altLang="en-US" sz="16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4735512"/>
            <a:ext cx="10515600" cy="2046515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</a:t>
            </a:r>
            <a:r>
              <a:rPr lang="ko-KR" altLang="en-US" sz="1600" dirty="0" err="1"/>
              <a:t>판별자</a:t>
            </a:r>
            <a:r>
              <a:rPr lang="ko-KR" altLang="en-US" sz="1600" dirty="0"/>
              <a:t> </a:t>
            </a:r>
            <a:r>
              <a:rPr lang="en-US" altLang="ko-KR" sz="1600" dirty="0"/>
              <a:t>(Discriminator)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D =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70C0"/>
                </a:solidFill>
              </a:rPr>
              <a:t>Sequential</a:t>
            </a:r>
            <a:r>
              <a:rPr lang="en-US" altLang="ko-KR" sz="16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(784, 256),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LeakyReLU</a:t>
            </a:r>
            <a:r>
              <a:rPr lang="en-US" altLang="ko-KR" sz="1600" dirty="0"/>
              <a:t>(0.2),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(256, 256),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LeakyReLU</a:t>
            </a:r>
            <a:r>
              <a:rPr lang="en-US" altLang="ko-KR" sz="1600" dirty="0"/>
              <a:t>(0.2),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(256, 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nn.</a:t>
            </a:r>
            <a:r>
              <a:rPr lang="en-US" altLang="ko-KR" sz="1600" dirty="0" err="1">
                <a:solidFill>
                  <a:srgbClr val="00B050"/>
                </a:solidFill>
              </a:rPr>
              <a:t>Sigmoid</a:t>
            </a:r>
            <a:r>
              <a:rPr lang="en-US" altLang="ko-KR" sz="1600" dirty="0"/>
              <a:t>())</a:t>
            </a:r>
            <a:endParaRPr lang="ko-KR" altLang="en-US" sz="160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3941766"/>
            <a:ext cx="10628086" cy="788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1600" dirty="0" err="1"/>
              <a:t>판별자는</a:t>
            </a:r>
            <a:r>
              <a:rPr lang="ko-KR" altLang="en-US" sz="1600" dirty="0"/>
              <a:t> </a:t>
            </a:r>
            <a:r>
              <a:rPr lang="en-US" altLang="ko-KR" sz="1600" dirty="0"/>
              <a:t>784</a:t>
            </a:r>
            <a:r>
              <a:rPr lang="ko-KR" altLang="en-US" sz="1600" dirty="0"/>
              <a:t>차원의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입력받습니다</a:t>
            </a:r>
            <a:endParaRPr lang="en-US" altLang="ko-KR" sz="1600" dirty="0"/>
          </a:p>
          <a:p>
            <a:pPr>
              <a:spcBef>
                <a:spcPts val="0"/>
              </a:spcBef>
            </a:pPr>
            <a:r>
              <a:rPr lang="ko-KR" altLang="en-US" sz="1600" dirty="0" err="1"/>
              <a:t>판별자</a:t>
            </a:r>
            <a:r>
              <a:rPr lang="ko-KR" altLang="en-US" sz="1600" dirty="0"/>
              <a:t> 역시 입력된 데이터에 </a:t>
            </a:r>
            <a:r>
              <a:rPr lang="ko-KR" altLang="en-US" sz="1600" dirty="0" err="1"/>
              <a:t>행렬곱과</a:t>
            </a:r>
            <a:r>
              <a:rPr lang="ko-KR" altLang="en-US" sz="1600" dirty="0"/>
              <a:t> 활성화 함수를 실행시키지만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생성자와</a:t>
            </a:r>
            <a:r>
              <a:rPr lang="ko-KR" altLang="en-US" sz="1600" dirty="0"/>
              <a:t> 달리 </a:t>
            </a:r>
            <a:r>
              <a:rPr lang="ko-KR" altLang="en-US" sz="1600" dirty="0" err="1"/>
              <a:t>판별자의</a:t>
            </a:r>
            <a:r>
              <a:rPr lang="ko-KR" altLang="en-US" sz="1600" dirty="0"/>
              <a:t> 결과값은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텐서가</a:t>
            </a:r>
            <a:r>
              <a:rPr lang="ko-KR" altLang="en-US" sz="1600" dirty="0"/>
              <a:t> 진짜인지 구분하는 </a:t>
            </a:r>
            <a:r>
              <a:rPr lang="ko-KR" altLang="en-US" sz="1600" dirty="0" err="1"/>
              <a:t>예측값</a:t>
            </a:r>
            <a:r>
              <a:rPr lang="ko-KR" altLang="en-US" sz="1600" dirty="0"/>
              <a:t> 입니다</a:t>
            </a:r>
            <a:endParaRPr lang="ko-KR" altLang="en-US" sz="1050" dirty="0"/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12"/>
    </mc:Choice>
    <mc:Fallback xmlns="">
      <p:transition spd="slow" advTm="132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535796"/>
            <a:ext cx="10515600" cy="43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생성자와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판별자</a:t>
            </a:r>
            <a:r>
              <a:rPr lang="ko-KR" altLang="en-US" sz="2000" dirty="0"/>
              <a:t> 학습에 쓰일 오차 함수와 최적화 알고리즘도 정의해 줍니다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973941"/>
            <a:ext cx="10515600" cy="261257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ko-KR" altLang="en-US" sz="1800" dirty="0"/>
              <a:t>모델의 가중치를 지정한 장치로 보내기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D = D.</a:t>
            </a:r>
            <a:r>
              <a:rPr lang="en-US" altLang="ko-KR" sz="1800" dirty="0">
                <a:solidFill>
                  <a:srgbClr val="00B050"/>
                </a:solidFill>
              </a:rPr>
              <a:t>to</a:t>
            </a:r>
            <a:r>
              <a:rPr lang="en-US" altLang="ko-KR" sz="1800" dirty="0"/>
              <a:t>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G = G.</a:t>
            </a:r>
            <a:r>
              <a:rPr lang="en-US" altLang="ko-KR" sz="1800" dirty="0">
                <a:solidFill>
                  <a:srgbClr val="00B050"/>
                </a:solidFill>
              </a:rPr>
              <a:t>to</a:t>
            </a:r>
            <a:r>
              <a:rPr lang="en-US" altLang="ko-KR" sz="1800" dirty="0"/>
              <a:t>(DEVICE)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ko-KR" altLang="en-US" sz="1800" dirty="0"/>
              <a:t>이진 크로스 엔트로피 </a:t>
            </a:r>
            <a:r>
              <a:rPr lang="en-US" altLang="ko-KR" sz="1800" dirty="0"/>
              <a:t>(Binary cross entropy) </a:t>
            </a:r>
            <a:r>
              <a:rPr lang="ko-KR" altLang="en-US" sz="1800" dirty="0"/>
              <a:t>오차 함수와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# </a:t>
            </a:r>
            <a:r>
              <a:rPr lang="ko-KR" altLang="en-US" sz="1800" dirty="0" err="1"/>
              <a:t>생성자와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판별자를</a:t>
            </a:r>
            <a:r>
              <a:rPr lang="ko-KR" altLang="en-US" sz="1800" dirty="0"/>
              <a:t> 최적화할 </a:t>
            </a:r>
            <a:r>
              <a:rPr lang="en-US" altLang="ko-KR" sz="1800" dirty="0"/>
              <a:t>Adam </a:t>
            </a:r>
            <a:r>
              <a:rPr lang="ko-KR" altLang="en-US" sz="1800" dirty="0"/>
              <a:t>모듈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criterion = </a:t>
            </a:r>
            <a:r>
              <a:rPr lang="en-US" altLang="ko-KR" sz="1800" dirty="0" err="1"/>
              <a:t>nn.BCELoss</a:t>
            </a:r>
            <a:r>
              <a:rPr lang="en-US" altLang="ko-KR" sz="1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d_optimizer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optim.Adam</a:t>
            </a:r>
            <a:r>
              <a:rPr lang="en-US" altLang="ko-KR" sz="1800" dirty="0"/>
              <a:t>(</a:t>
            </a:r>
            <a:r>
              <a:rPr lang="en-US" altLang="ko-KR" sz="1800" dirty="0" err="1"/>
              <a:t>D.parameters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lr</a:t>
            </a:r>
            <a:r>
              <a:rPr lang="en-US" altLang="ko-KR" sz="1800" dirty="0"/>
              <a:t>=0.0002)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g_optimizer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optim.Adam</a:t>
            </a:r>
            <a:r>
              <a:rPr lang="en-US" altLang="ko-KR" sz="1800" dirty="0"/>
              <a:t>(</a:t>
            </a:r>
            <a:r>
              <a:rPr lang="en-US" altLang="ko-KR" sz="1800" dirty="0" err="1"/>
              <a:t>G.parameters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lr</a:t>
            </a:r>
            <a:r>
              <a:rPr lang="en-US" altLang="ko-KR" sz="1800" dirty="0"/>
              <a:t>=0.0002)</a:t>
            </a:r>
            <a:endParaRPr lang="ko-KR" altLang="en-US" sz="1800" dirty="0"/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368"/>
            <a:ext cx="10515600" cy="932089"/>
          </a:xfrm>
        </p:spPr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595915" y="334514"/>
            <a:ext cx="6752771" cy="43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GAN</a:t>
            </a:r>
            <a:r>
              <a:rPr lang="ko-KR" altLang="en-US" sz="2000" dirty="0"/>
              <a:t>을 학습시키는 </a:t>
            </a:r>
            <a:r>
              <a:rPr lang="en-US" altLang="ko-KR" sz="2000" dirty="0"/>
              <a:t>loop </a:t>
            </a:r>
            <a:r>
              <a:rPr lang="ko-KR" altLang="en-US" sz="2000" dirty="0"/>
              <a:t>입니다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972457"/>
            <a:ext cx="10515600" cy="588554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800" dirty="0" err="1"/>
              <a:t>total_step</a:t>
            </a:r>
            <a:r>
              <a:rPr lang="en-US" altLang="ko-KR" sz="800" dirty="0"/>
              <a:t> = </a:t>
            </a:r>
            <a:r>
              <a:rPr lang="en-US" altLang="ko-KR" sz="800" dirty="0" err="1"/>
              <a:t>len</a:t>
            </a:r>
            <a:r>
              <a:rPr lang="en-US" altLang="ko-KR" sz="800" dirty="0"/>
              <a:t>(</a:t>
            </a:r>
            <a:r>
              <a:rPr lang="en-US" altLang="ko-KR" sz="800" dirty="0" err="1"/>
              <a:t>train_loader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for epoch in range(EPOCHS):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for </a:t>
            </a:r>
            <a:r>
              <a:rPr lang="en-US" altLang="ko-KR" sz="800" dirty="0" err="1"/>
              <a:t>i</a:t>
            </a:r>
            <a:r>
              <a:rPr lang="en-US" altLang="ko-KR" sz="800" dirty="0"/>
              <a:t>, (images, _) in enumerate(</a:t>
            </a:r>
            <a:r>
              <a:rPr lang="en-US" altLang="ko-KR" sz="800" dirty="0" err="1"/>
              <a:t>train_loader</a:t>
            </a:r>
            <a:r>
              <a:rPr lang="en-US" altLang="ko-KR" sz="800" dirty="0"/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images = </a:t>
            </a:r>
            <a:r>
              <a:rPr lang="en-US" altLang="ko-KR" sz="800" dirty="0" err="1"/>
              <a:t>images.reshape</a:t>
            </a:r>
            <a:r>
              <a:rPr lang="en-US" altLang="ko-KR" sz="800" dirty="0"/>
              <a:t>(BATCH_SIZE, -1).to(DEVICE)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'</a:t>
            </a:r>
            <a:r>
              <a:rPr lang="ko-KR" altLang="en-US" sz="800" dirty="0"/>
              <a:t>진짜</a:t>
            </a:r>
            <a:r>
              <a:rPr lang="en-US" altLang="ko-KR" sz="800" dirty="0"/>
              <a:t>'</a:t>
            </a:r>
            <a:r>
              <a:rPr lang="ko-KR" altLang="en-US" sz="800" dirty="0"/>
              <a:t>와 </a:t>
            </a:r>
            <a:r>
              <a:rPr lang="en-US" altLang="ko-KR" sz="800" dirty="0"/>
              <a:t>'</a:t>
            </a:r>
            <a:r>
              <a:rPr lang="ko-KR" altLang="en-US" sz="800" dirty="0"/>
              <a:t>가짜</a:t>
            </a:r>
            <a:r>
              <a:rPr lang="en-US" altLang="ko-KR" sz="800" dirty="0"/>
              <a:t>' </a:t>
            </a:r>
            <a:r>
              <a:rPr lang="ko-KR" altLang="en-US" sz="800" dirty="0"/>
              <a:t>레이블 생성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 err="1"/>
              <a:t>real_labels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torch.ones</a:t>
            </a:r>
            <a:r>
              <a:rPr lang="en-US" altLang="ko-KR" sz="800" dirty="0"/>
              <a:t>(BATCH_SIZE, 1).to(DEVICE)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fake_labels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torch.zeros</a:t>
            </a:r>
            <a:r>
              <a:rPr lang="en-US" altLang="ko-KR" sz="800" dirty="0"/>
              <a:t>(BATCH_SIZE, 1).to(DEVICE)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 err="1"/>
              <a:t>판별자가</a:t>
            </a:r>
            <a:r>
              <a:rPr lang="ko-KR" altLang="en-US" sz="800" dirty="0"/>
              <a:t> 진짜 이미지를 진짜로 인식하는 오차를 예산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/>
              <a:t>outputs = D(images)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d_loss_real</a:t>
            </a:r>
            <a:r>
              <a:rPr lang="en-US" altLang="ko-KR" sz="800" dirty="0"/>
              <a:t> = criterion(outputs, </a:t>
            </a:r>
            <a:r>
              <a:rPr lang="en-US" altLang="ko-KR" sz="800" dirty="0" err="1"/>
              <a:t>real_labels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real_score</a:t>
            </a:r>
            <a:r>
              <a:rPr lang="en-US" altLang="ko-KR" sz="800" dirty="0"/>
              <a:t> = outputs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/>
              <a:t>무작위 </a:t>
            </a:r>
            <a:r>
              <a:rPr lang="ko-KR" altLang="en-US" sz="800" dirty="0" err="1"/>
              <a:t>텐서로</a:t>
            </a:r>
            <a:r>
              <a:rPr lang="ko-KR" altLang="en-US" sz="800" dirty="0"/>
              <a:t> 가짜 이미지 생성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/>
              <a:t>z = </a:t>
            </a:r>
            <a:r>
              <a:rPr lang="en-US" altLang="ko-KR" sz="800" dirty="0" err="1"/>
              <a:t>torch.randn</a:t>
            </a:r>
            <a:r>
              <a:rPr lang="en-US" altLang="ko-KR" sz="800" dirty="0"/>
              <a:t>(BATCH_SIZE, 64).to(DEVICE)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fake_images</a:t>
            </a:r>
            <a:r>
              <a:rPr lang="en-US" altLang="ko-KR" sz="800" dirty="0"/>
              <a:t> = G(z)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 err="1"/>
              <a:t>판별자가</a:t>
            </a:r>
            <a:r>
              <a:rPr lang="ko-KR" altLang="en-US" sz="800" dirty="0"/>
              <a:t> 가짜 이미지를 가짜로 인식하는 오차를 계산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/>
              <a:t>outputs = D(</a:t>
            </a:r>
            <a:r>
              <a:rPr lang="en-US" altLang="ko-KR" sz="800" dirty="0" err="1"/>
              <a:t>fake_images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d_loss_fake</a:t>
            </a:r>
            <a:r>
              <a:rPr lang="en-US" altLang="ko-KR" sz="800" dirty="0"/>
              <a:t> = criterion(outputs, </a:t>
            </a:r>
            <a:r>
              <a:rPr lang="en-US" altLang="ko-KR" sz="800" dirty="0" err="1"/>
              <a:t>fake_labels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fake_score</a:t>
            </a:r>
            <a:r>
              <a:rPr lang="en-US" altLang="ko-KR" sz="800" dirty="0"/>
              <a:t> = outputs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/>
              <a:t>진짜와 가짜 이미지를 갖고 낸 오차를 더해서 </a:t>
            </a:r>
            <a:r>
              <a:rPr lang="ko-KR" altLang="en-US" sz="800" dirty="0" err="1"/>
              <a:t>판별자의</a:t>
            </a:r>
            <a:r>
              <a:rPr lang="ko-KR" altLang="en-US" sz="800" dirty="0"/>
              <a:t> 오차 계산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 err="1"/>
              <a:t>d_loss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d_loss_real</a:t>
            </a:r>
            <a:r>
              <a:rPr lang="en-US" altLang="ko-KR" sz="800" dirty="0"/>
              <a:t> + </a:t>
            </a:r>
            <a:r>
              <a:rPr lang="en-US" altLang="ko-KR" sz="800" dirty="0" err="1"/>
              <a:t>d_loss_fake</a:t>
            </a:r>
            <a:endParaRPr lang="en-US" altLang="ko-KR" sz="8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8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 err="1"/>
              <a:t>역전파</a:t>
            </a:r>
            <a:r>
              <a:rPr lang="ko-KR" altLang="en-US" sz="800" dirty="0"/>
              <a:t> 알고리즘으로 </a:t>
            </a:r>
            <a:r>
              <a:rPr lang="ko-KR" altLang="en-US" sz="800" dirty="0" err="1"/>
              <a:t>판별자</a:t>
            </a:r>
            <a:r>
              <a:rPr lang="ko-KR" altLang="en-US" sz="800" dirty="0"/>
              <a:t> 모델의 학습을 진행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 err="1"/>
              <a:t>d_optimizer.zero_grad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g_optimizer.zero_grad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d_loss.backward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d_optimizer.step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/>
              <a:t>생성자가 </a:t>
            </a:r>
            <a:r>
              <a:rPr lang="ko-KR" altLang="en-US" sz="800" dirty="0" err="1"/>
              <a:t>판별자를</a:t>
            </a:r>
            <a:r>
              <a:rPr lang="ko-KR" altLang="en-US" sz="800" dirty="0"/>
              <a:t> </a:t>
            </a:r>
            <a:r>
              <a:rPr lang="ko-KR" altLang="en-US" sz="800" dirty="0" err="1"/>
              <a:t>속였는지에</a:t>
            </a:r>
            <a:r>
              <a:rPr lang="ko-KR" altLang="en-US" sz="800" dirty="0"/>
              <a:t> 대한 오차를 계산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 err="1"/>
              <a:t>fake_images</a:t>
            </a:r>
            <a:r>
              <a:rPr lang="en-US" altLang="ko-KR" sz="800" dirty="0"/>
              <a:t> = G(z)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outputs = D(</a:t>
            </a:r>
            <a:r>
              <a:rPr lang="en-US" altLang="ko-KR" sz="800" dirty="0" err="1"/>
              <a:t>fake_images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g_loss</a:t>
            </a:r>
            <a:r>
              <a:rPr lang="en-US" altLang="ko-KR" sz="800" dirty="0"/>
              <a:t> = criterion(outputs, </a:t>
            </a:r>
            <a:r>
              <a:rPr lang="en-US" altLang="ko-KR" sz="800" dirty="0" err="1"/>
              <a:t>real_labels</a:t>
            </a:r>
            <a:r>
              <a:rPr lang="en-US" altLang="ko-KR" sz="8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# </a:t>
            </a:r>
            <a:r>
              <a:rPr lang="ko-KR" altLang="en-US" sz="800" dirty="0" err="1"/>
              <a:t>역전파</a:t>
            </a:r>
            <a:r>
              <a:rPr lang="ko-KR" altLang="en-US" sz="800" dirty="0"/>
              <a:t> 알고리즘으로 </a:t>
            </a:r>
            <a:r>
              <a:rPr lang="ko-KR" altLang="en-US" sz="800" dirty="0" err="1"/>
              <a:t>생성자</a:t>
            </a:r>
            <a:r>
              <a:rPr lang="ko-KR" altLang="en-US" sz="800" dirty="0"/>
              <a:t> 모델의 학습을 진행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    </a:t>
            </a:r>
            <a:r>
              <a:rPr lang="en-US" altLang="ko-KR" sz="800" dirty="0" err="1"/>
              <a:t>d_optimizer.zero_grad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g_optimizer.zero_grad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g_loss.backward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g_optimizer.step</a:t>
            </a:r>
            <a:r>
              <a:rPr lang="en-US" altLang="ko-KR" sz="8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# </a:t>
            </a:r>
            <a:r>
              <a:rPr lang="ko-KR" altLang="en-US" sz="800" dirty="0"/>
              <a:t>학습 진행 알아보기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800" dirty="0"/>
              <a:t>    </a:t>
            </a:r>
            <a:r>
              <a:rPr lang="en-US" altLang="ko-KR" sz="800" dirty="0"/>
              <a:t>print('Epoch [{}/{}], </a:t>
            </a:r>
            <a:r>
              <a:rPr lang="en-US" altLang="ko-KR" sz="800" dirty="0" err="1"/>
              <a:t>d_loss</a:t>
            </a:r>
            <a:r>
              <a:rPr lang="en-US" altLang="ko-KR" sz="800" dirty="0"/>
              <a:t>: {:.4f}, </a:t>
            </a:r>
            <a:r>
              <a:rPr lang="en-US" altLang="ko-KR" sz="800" dirty="0" err="1"/>
              <a:t>g_loss</a:t>
            </a:r>
            <a:r>
              <a:rPr lang="en-US" altLang="ko-KR" sz="800" dirty="0"/>
              <a:t>: {:.4f}, D(x): {:.2f}, D(G(z)): {:.2f}'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  .format(epoch, EPOCHS, </a:t>
            </a:r>
            <a:r>
              <a:rPr lang="en-US" altLang="ko-KR" sz="800" dirty="0" err="1"/>
              <a:t>d_loss.item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g_loss.item</a:t>
            </a:r>
            <a:r>
              <a:rPr lang="en-US" altLang="ko-KR" sz="800" dirty="0"/>
              <a:t>(),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dirty="0"/>
              <a:t>                  </a:t>
            </a:r>
            <a:r>
              <a:rPr lang="en-US" altLang="ko-KR" sz="800" dirty="0" err="1"/>
              <a:t>real_score.mean</a:t>
            </a:r>
            <a:r>
              <a:rPr lang="en-US" altLang="ko-KR" sz="800" dirty="0"/>
              <a:t>().item(), </a:t>
            </a:r>
            <a:r>
              <a:rPr lang="en-US" altLang="ko-KR" sz="800" dirty="0" err="1"/>
              <a:t>fake_score.mean</a:t>
            </a:r>
            <a:r>
              <a:rPr lang="en-US" altLang="ko-KR" sz="800" dirty="0"/>
              <a:t>().item()))</a:t>
            </a:r>
            <a:endParaRPr lang="ko-KR" altLang="en-US" sz="800" dirty="0"/>
          </a:p>
        </p:txBody>
      </p:sp>
      <p:pic>
        <p:nvPicPr>
          <p:cNvPr id="39" name="오디오 3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4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10"/>
    </mc:Choice>
    <mc:Fallback xmlns="">
      <p:transition spd="slow" advTm="15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173850"/>
            <a:ext cx="10515600" cy="43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학습이 끝난 생성자의 결과물을 확인합니다</a:t>
            </a:r>
            <a:endParaRPr lang="ko-KR" altLang="en-US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611995"/>
            <a:ext cx="10515600" cy="235040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z = </a:t>
            </a:r>
            <a:r>
              <a:rPr lang="en-US" altLang="ko-KR" sz="1800" dirty="0" err="1"/>
              <a:t>torch.randn</a:t>
            </a:r>
            <a:r>
              <a:rPr lang="en-US" altLang="ko-KR" sz="1800" dirty="0"/>
              <a:t>(BATCH_SIZE, 64).to(DEVICE)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fake_images</a:t>
            </a:r>
            <a:r>
              <a:rPr lang="en-US" altLang="ko-KR" sz="1800" dirty="0"/>
              <a:t> = G(z)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plt.figure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figsize</a:t>
            </a:r>
            <a:r>
              <a:rPr lang="en-US" altLang="ko-KR" sz="1800" dirty="0"/>
              <a:t> = (10,10))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for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in range(10):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fake_images_img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np.reshape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fake_images.data.cpu</a:t>
            </a:r>
            <a:r>
              <a:rPr lang="en-US" altLang="ko-KR" sz="1800" dirty="0"/>
              <a:t>().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()[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],(28, 28))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plt.subplot</a:t>
            </a:r>
            <a:r>
              <a:rPr lang="en-US" altLang="ko-KR" sz="1800" dirty="0"/>
              <a:t>(1,10,(i+1))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plt.imshow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fake_images_img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cmap</a:t>
            </a:r>
            <a:r>
              <a:rPr lang="en-US" altLang="ko-KR" sz="1800" dirty="0"/>
              <a:t> = 'gray')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800" dirty="0" err="1"/>
              <a:t>plt.show</a:t>
            </a:r>
            <a:r>
              <a:rPr lang="en-US" altLang="ko-KR" sz="1800" dirty="0"/>
              <a:t>()</a:t>
            </a:r>
            <a:endParaRPr lang="ko-KR" alt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82122" y="5691156"/>
            <a:ext cx="11293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천체코드 </a:t>
            </a:r>
            <a:r>
              <a:rPr lang="ko-KR" altLang="en-US" sz="2000" dirty="0" err="1"/>
              <a:t>깃허브</a:t>
            </a:r>
            <a:r>
              <a:rPr lang="ko-KR" altLang="en-US" sz="2000" dirty="0"/>
              <a:t> 파일명</a:t>
            </a:r>
            <a:r>
              <a:rPr lang="en-US" altLang="ko-KR" sz="2000" dirty="0"/>
              <a:t>] </a:t>
            </a:r>
            <a:r>
              <a:rPr lang="en-US" altLang="ko-KR" sz="2000" dirty="0">
                <a:hlinkClick r:id="rId5"/>
              </a:rPr>
              <a:t>3-min-pytorch/</a:t>
            </a:r>
            <a:r>
              <a:rPr lang="en-US" altLang="ko-KR" sz="2000" dirty="0" err="1">
                <a:hlinkClick r:id="rId5"/>
              </a:rPr>
              <a:t>conditional_gan.ipynb</a:t>
            </a:r>
            <a:r>
              <a:rPr lang="en-US" altLang="ko-KR" sz="2000" dirty="0">
                <a:hlinkClick r:id="rId5"/>
              </a:rPr>
              <a:t> at master · </a:t>
            </a:r>
            <a:r>
              <a:rPr lang="en-US" altLang="ko-KR" sz="2000" dirty="0" err="1">
                <a:hlinkClick r:id="rId5"/>
              </a:rPr>
              <a:t>keon</a:t>
            </a:r>
            <a:r>
              <a:rPr lang="en-US" altLang="ko-KR" sz="2000" dirty="0">
                <a:hlinkClick r:id="rId5"/>
              </a:rPr>
              <a:t>/3-min-pytorch · GitHub</a:t>
            </a:r>
            <a:r>
              <a:rPr lang="en-US" altLang="ko-KR" sz="2000" dirty="0"/>
              <a:t> </a:t>
            </a:r>
            <a:endParaRPr lang="ko-KR" altLang="en-US" sz="2000" dirty="0">
              <a:solidFill>
                <a:srgbClr val="FF3300"/>
              </a:solidFill>
              <a:latin typeface="a펜고딕L" panose="02020600000000000000" pitchFamily="18" charset="-127"/>
              <a:ea typeface="a펜고딕L" panose="02020600000000000000" pitchFamily="18" charset="-127"/>
            </a:endParaRP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575" y="4179078"/>
            <a:ext cx="98488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2"/>
    </mc:Choice>
    <mc:Fallback xmlns="">
      <p:transition spd="slow" advTm="16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추천</a:t>
            </a:r>
            <a:r>
              <a:rPr lang="en-US" altLang="ko-KR" dirty="0"/>
              <a:t>) </a:t>
            </a:r>
            <a:r>
              <a:rPr lang="ko-KR" altLang="en-US" dirty="0"/>
              <a:t>더 공부하고 싶은 분께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3"/>
            <a:ext cx="10528300" cy="51011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파이토치</a:t>
            </a:r>
            <a:r>
              <a:rPr lang="ko-KR" altLang="en-US" dirty="0"/>
              <a:t> 첫걸음</a:t>
            </a:r>
            <a:r>
              <a:rPr lang="en-US" altLang="ko-KR" dirty="0"/>
              <a:t>, </a:t>
            </a:r>
            <a:r>
              <a:rPr lang="ko-KR" altLang="en-US" dirty="0" err="1"/>
              <a:t>최건호지음</a:t>
            </a:r>
            <a:r>
              <a:rPr lang="en-US" altLang="ko-KR" dirty="0"/>
              <a:t>, </a:t>
            </a:r>
            <a:r>
              <a:rPr lang="ko-KR" altLang="en-US" dirty="0" err="1"/>
              <a:t>한빛미디어</a:t>
            </a:r>
            <a:r>
              <a:rPr lang="en-US" altLang="ko-KR" dirty="0"/>
              <a:t>, 2019. </a:t>
            </a:r>
            <a:r>
              <a:rPr lang="en-US" altLang="ko-KR" dirty="0">
                <a:hlinkClick r:id="rId3"/>
              </a:rPr>
              <a:t>https://m.hanbit.co.kr/support/supplement_list.html#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4"/>
              </a:rPr>
              <a:t>홍콩과기대</a:t>
            </a:r>
            <a:r>
              <a:rPr lang="ko-KR" altLang="en-US" dirty="0">
                <a:hlinkClick r:id="rId4"/>
              </a:rPr>
              <a:t> 김성훈 교수님의 모두를 위한 </a:t>
            </a:r>
            <a:r>
              <a:rPr lang="ko-KR" altLang="en-US" dirty="0" err="1">
                <a:hlinkClick r:id="rId4"/>
              </a:rPr>
              <a:t>머신러닝</a:t>
            </a:r>
            <a:r>
              <a:rPr lang="en-US" altLang="ko-KR" dirty="0">
                <a:hlinkClick r:id="rId4"/>
              </a:rPr>
              <a:t>/</a:t>
            </a:r>
            <a:r>
              <a:rPr lang="ko-KR" altLang="en-US" dirty="0" err="1">
                <a:hlinkClick r:id="rId4"/>
              </a:rPr>
              <a:t>딥러닝</a:t>
            </a:r>
            <a:r>
              <a:rPr lang="ko-KR" altLang="en-US" dirty="0">
                <a:hlinkClick r:id="rId4"/>
              </a:rPr>
              <a:t> 강의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5"/>
              </a:rPr>
              <a:t>앤드류응</a:t>
            </a:r>
            <a:r>
              <a:rPr lang="ko-KR" altLang="en-US" dirty="0">
                <a:hlinkClick r:id="rId5"/>
              </a:rPr>
              <a:t> 교수님의 </a:t>
            </a:r>
            <a:r>
              <a:rPr lang="en-US" altLang="ko-KR" dirty="0">
                <a:hlinkClick r:id="rId5"/>
              </a:rPr>
              <a:t>Neural Network and Deep Learning </a:t>
            </a:r>
            <a:r>
              <a:rPr lang="ko-KR" altLang="en-US" dirty="0">
                <a:hlinkClick r:id="rId5"/>
              </a:rPr>
              <a:t>강의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6"/>
              </a:rPr>
              <a:t>뉴욕대</a:t>
            </a:r>
            <a:r>
              <a:rPr lang="ko-KR" altLang="en-US" dirty="0">
                <a:hlinkClick r:id="rId6"/>
              </a:rPr>
              <a:t> </a:t>
            </a:r>
            <a:r>
              <a:rPr lang="ko-KR" altLang="en-US" dirty="0" err="1">
                <a:hlinkClick r:id="rId6"/>
              </a:rPr>
              <a:t>조경현</a:t>
            </a:r>
            <a:r>
              <a:rPr lang="ko-KR" altLang="en-US" dirty="0">
                <a:hlinkClick r:id="rId6"/>
              </a:rPr>
              <a:t> 교수님의 </a:t>
            </a:r>
            <a:r>
              <a:rPr lang="en-US" altLang="ko-KR" dirty="0">
                <a:hlinkClick r:id="rId6"/>
              </a:rPr>
              <a:t>Brief Introduction to Machine Learning without Deep Learning </a:t>
            </a:r>
            <a:r>
              <a:rPr lang="ko-KR" altLang="en-US" dirty="0" err="1">
                <a:hlinkClick r:id="rId6"/>
              </a:rPr>
              <a:t>수업노트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ko-KR" altLang="en-US" dirty="0" err="1">
                <a:hlinkClick r:id="rId7"/>
              </a:rPr>
              <a:t>뉴욕대</a:t>
            </a:r>
            <a:r>
              <a:rPr lang="ko-KR" altLang="en-US" dirty="0">
                <a:hlinkClick r:id="rId7"/>
              </a:rPr>
              <a:t> </a:t>
            </a:r>
            <a:r>
              <a:rPr lang="ko-KR" altLang="en-US" dirty="0" err="1">
                <a:hlinkClick r:id="rId7"/>
              </a:rPr>
              <a:t>조경현</a:t>
            </a:r>
            <a:r>
              <a:rPr lang="ko-KR" altLang="en-US" dirty="0">
                <a:hlinkClick r:id="rId7"/>
              </a:rPr>
              <a:t> 교수님의 </a:t>
            </a:r>
            <a:r>
              <a:rPr lang="en-US" altLang="ko-KR" dirty="0">
                <a:hlinkClick r:id="rId7"/>
              </a:rPr>
              <a:t>Natural Language Understanding with Distributed Representation </a:t>
            </a:r>
            <a:r>
              <a:rPr lang="ko-KR" altLang="en-US" dirty="0" err="1">
                <a:hlinkClick r:id="rId7"/>
              </a:rPr>
              <a:t>수업노트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linkClick r:id="rId8"/>
              </a:rPr>
              <a:t>yunjey</a:t>
            </a:r>
            <a:r>
              <a:rPr lang="en-US" altLang="ko-KR" dirty="0">
                <a:hlinkClick r:id="rId8"/>
              </a:rPr>
              <a:t>/</a:t>
            </a:r>
            <a:r>
              <a:rPr lang="en-US" altLang="ko-KR" dirty="0" err="1">
                <a:hlinkClick r:id="rId8"/>
              </a:rPr>
              <a:t>pytorch</a:t>
            </a:r>
            <a:r>
              <a:rPr lang="en-US" altLang="ko-KR" dirty="0">
                <a:hlinkClick r:id="rId8"/>
              </a:rPr>
              <a:t>-tutorial</a:t>
            </a:r>
            <a:r>
              <a:rPr lang="en-US" altLang="ko-KR" dirty="0"/>
              <a:t> - MIT License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linkClick r:id="rId9"/>
              </a:rPr>
              <a:t>jcjohnson</a:t>
            </a:r>
            <a:r>
              <a:rPr lang="en-US" altLang="ko-KR" dirty="0">
                <a:hlinkClick r:id="rId9"/>
              </a:rPr>
              <a:t>/</a:t>
            </a:r>
            <a:r>
              <a:rPr lang="en-US" altLang="ko-KR" dirty="0" err="1">
                <a:hlinkClick r:id="rId9"/>
              </a:rPr>
              <a:t>pytorch</a:t>
            </a:r>
            <a:r>
              <a:rPr lang="en-US" altLang="ko-KR" dirty="0">
                <a:hlinkClick r:id="rId9"/>
              </a:rPr>
              <a:t>-examples</a:t>
            </a:r>
            <a:r>
              <a:rPr lang="en-US" altLang="ko-KR" dirty="0"/>
              <a:t> - MIT License</a:t>
            </a:r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10"/>
              </a:rPr>
              <a:t>CS231n: Convolutional Neural Networks for Visual Recognition </a:t>
            </a:r>
            <a:r>
              <a:rPr lang="ko-KR" altLang="en-US" dirty="0">
                <a:hlinkClick r:id="rId10"/>
              </a:rPr>
              <a:t>강의노트의 한글 번역 버전</a:t>
            </a:r>
            <a:r>
              <a:rPr lang="ko-KR" altLang="en-US" dirty="0"/>
              <a:t> </a:t>
            </a:r>
            <a:r>
              <a:rPr lang="en-US" altLang="ko-KR" dirty="0">
                <a:hlinkClick r:id="rId10"/>
              </a:rPr>
              <a:t>http://aikorea.org/cs231n/</a:t>
            </a:r>
            <a:endParaRPr lang="en-US" altLang="ko-KR" dirty="0"/>
          </a:p>
          <a:p>
            <a:pPr lvl="1">
              <a:lnSpc>
                <a:spcPct val="120000"/>
              </a:lnSpc>
              <a:buClr>
                <a:srgbClr val="FF33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300"/>
                </a:solidFill>
                <a:hlinkClick r:id="rId11"/>
              </a:rPr>
              <a:t>A friendly introduction to ~</a:t>
            </a:r>
            <a:r>
              <a:rPr lang="en-US" altLang="ko-KR" dirty="0">
                <a:solidFill>
                  <a:srgbClr val="FF3300"/>
                </a:solidFill>
              </a:rPr>
              <a:t> </a:t>
            </a:r>
            <a:r>
              <a:rPr lang="en-US" altLang="ko-KR" dirty="0"/>
              <a:t> </a:t>
            </a:r>
            <a:r>
              <a:rPr lang="en-US" altLang="ko-KR" dirty="0">
                <a:hlinkClick r:id="rId12"/>
              </a:rPr>
              <a:t>https://www.youtube.com/c/LuisSerrano</a:t>
            </a:r>
            <a:r>
              <a:rPr lang="en-US" altLang="ko-KR" dirty="0"/>
              <a:t> 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Picture 2" descr="파이토치 첫걸음">
            <a:extLst>
              <a:ext uri="{FF2B5EF4-FFF2-40B4-BE49-F238E27FC236}">
                <a16:creationId xmlns:a16="http://schemas.microsoft.com/office/drawing/2014/main" id="{2B7325E4-6EB2-4C28-ABD0-42FADFD7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978" y="647700"/>
            <a:ext cx="1905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25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98"/>
    </mc:Choice>
    <mc:Fallback xmlns="">
      <p:transition spd="slow" advTm="418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인공지능을 구현하는 </a:t>
            </a:r>
            <a:r>
              <a:rPr lang="ko-KR" altLang="en-US" sz="3200" dirty="0" err="1"/>
              <a:t>딥러닝</a:t>
            </a:r>
            <a:r>
              <a:rPr lang="ko-KR" altLang="en-US" sz="3200" dirty="0"/>
              <a:t> 모델들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6082553" cy="483325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ANN	</a:t>
            </a:r>
            <a:r>
              <a:rPr lang="en-US" altLang="ko-KR" sz="2400" dirty="0">
                <a:solidFill>
                  <a:schemeClr val="accent5"/>
                </a:solidFill>
              </a:rPr>
              <a:t>artificial neural network</a:t>
            </a:r>
          </a:p>
          <a:p>
            <a:r>
              <a:rPr lang="en-US" altLang="ko-KR" sz="2400" dirty="0"/>
              <a:t>DNN	</a:t>
            </a:r>
            <a:r>
              <a:rPr lang="en-US" altLang="ko-KR" sz="2400" dirty="0">
                <a:solidFill>
                  <a:schemeClr val="accent5"/>
                </a:solidFill>
              </a:rPr>
              <a:t>deep neural network</a:t>
            </a:r>
          </a:p>
          <a:p>
            <a:r>
              <a:rPr lang="en-US" altLang="ko-KR" sz="2400" dirty="0"/>
              <a:t>CNN	</a:t>
            </a:r>
            <a:r>
              <a:rPr lang="en-US" altLang="ko-KR" sz="2400" dirty="0">
                <a:solidFill>
                  <a:schemeClr val="accent5"/>
                </a:solidFill>
              </a:rPr>
              <a:t>convolutional neural network</a:t>
            </a:r>
          </a:p>
          <a:p>
            <a:r>
              <a:rPr lang="en-US" altLang="ko-KR" sz="2400" dirty="0"/>
              <a:t>RNN	</a:t>
            </a:r>
            <a:r>
              <a:rPr lang="en-US" altLang="ko-KR" sz="2400" dirty="0">
                <a:solidFill>
                  <a:schemeClr val="accent5"/>
                </a:solidFill>
              </a:rPr>
              <a:t>recurrent neural network</a:t>
            </a:r>
          </a:p>
          <a:p>
            <a:r>
              <a:rPr lang="en-US" altLang="ko-KR" sz="2400" dirty="0"/>
              <a:t>AE	</a:t>
            </a:r>
            <a:r>
              <a:rPr lang="en-US" altLang="ko-KR" sz="2400" dirty="0" err="1">
                <a:solidFill>
                  <a:schemeClr val="accent5"/>
                </a:solidFill>
              </a:rPr>
              <a:t>autoencoder</a:t>
            </a:r>
            <a:endParaRPr lang="en-US" altLang="ko-KR" sz="2400" dirty="0">
              <a:solidFill>
                <a:schemeClr val="accent5"/>
              </a:solidFill>
            </a:endParaRPr>
          </a:p>
          <a:p>
            <a:r>
              <a:rPr lang="en-US" altLang="ko-KR" sz="2400" dirty="0"/>
              <a:t>GAN	</a:t>
            </a:r>
            <a:r>
              <a:rPr lang="en-US" altLang="ko-KR" sz="2400" dirty="0">
                <a:solidFill>
                  <a:schemeClr val="accent5"/>
                </a:solidFill>
              </a:rPr>
              <a:t>generative adversarial network</a:t>
            </a:r>
          </a:p>
          <a:p>
            <a:r>
              <a:rPr lang="en-US" altLang="ko-KR" sz="2400" dirty="0"/>
              <a:t>DQN	</a:t>
            </a:r>
            <a:r>
              <a:rPr lang="en-US" altLang="ko-KR" sz="2400" dirty="0">
                <a:solidFill>
                  <a:schemeClr val="accent5"/>
                </a:solidFill>
              </a:rPr>
              <a:t>deep q-network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76" y="151043"/>
            <a:ext cx="4886325" cy="66103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30"/>
    </mc:Choice>
    <mc:Fallback xmlns="">
      <p:transition spd="slow" advTm="3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491344"/>
            <a:ext cx="10945761" cy="483325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GAN </a:t>
            </a:r>
            <a:r>
              <a:rPr lang="en-US" altLang="ko-KR" sz="2400" dirty="0">
                <a:solidFill>
                  <a:schemeClr val="accent6"/>
                </a:solidFill>
              </a:rPr>
              <a:t>generative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adversarial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</a:rPr>
              <a:t>network</a:t>
            </a:r>
            <a:r>
              <a:rPr lang="ko-KR" altLang="en-US" sz="2400" dirty="0"/>
              <a:t>은 </a:t>
            </a:r>
            <a:r>
              <a:rPr lang="ko-KR" altLang="en-US" sz="2400" dirty="0" err="1"/>
              <a:t>이안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굿펠로우</a:t>
            </a:r>
            <a:r>
              <a:rPr lang="en-US" altLang="ko-KR" sz="2400" dirty="0">
                <a:solidFill>
                  <a:schemeClr val="accent6"/>
                </a:solidFill>
              </a:rPr>
              <a:t>Ian </a:t>
            </a:r>
            <a:r>
              <a:rPr lang="en-US" altLang="ko-KR" sz="2400" dirty="0" err="1">
                <a:solidFill>
                  <a:schemeClr val="accent6"/>
                </a:solidFill>
              </a:rPr>
              <a:t>Goodfellow</a:t>
            </a:r>
            <a:r>
              <a:rPr lang="ko-KR" altLang="en-US" sz="2400" dirty="0"/>
              <a:t>가</a:t>
            </a:r>
            <a:r>
              <a:rPr lang="en-US" altLang="ko-KR" sz="2400" dirty="0"/>
              <a:t> 2014</a:t>
            </a:r>
            <a:r>
              <a:rPr lang="ko-KR" altLang="en-US" sz="2400" dirty="0"/>
              <a:t>년 처음 제안했습니다</a:t>
            </a:r>
            <a:endParaRPr lang="en-US" altLang="ko-KR" sz="2400" dirty="0"/>
          </a:p>
          <a:p>
            <a:r>
              <a:rPr lang="ko-KR" altLang="en-US" sz="2400" dirty="0"/>
              <a:t>직역하면 </a:t>
            </a:r>
            <a:r>
              <a:rPr lang="en-US" altLang="ko-KR" sz="2400" dirty="0"/>
              <a:t>‘</a:t>
            </a:r>
            <a:r>
              <a:rPr lang="ko-KR" altLang="en-US" sz="2400" dirty="0"/>
              <a:t>적대적 생성 신경망</a:t>
            </a:r>
            <a:r>
              <a:rPr lang="en-US" altLang="ko-KR" sz="2400" dirty="0"/>
              <a:t>’</a:t>
            </a:r>
            <a:r>
              <a:rPr lang="ko-KR" altLang="en-US" sz="2400" dirty="0"/>
              <a:t>입니다</a:t>
            </a:r>
            <a:endParaRPr lang="en-US" altLang="ko-KR" sz="2400" dirty="0"/>
          </a:p>
          <a:p>
            <a:r>
              <a:rPr lang="ko-KR" altLang="en-US" sz="2400" dirty="0"/>
              <a:t>서로 대립하는 두 모델이 경쟁해 학습하는 방법론입니다</a:t>
            </a:r>
            <a:endParaRPr lang="en-US" altLang="ko-KR" sz="2400" dirty="0"/>
          </a:p>
          <a:p>
            <a:r>
              <a:rPr lang="en-US" altLang="ko-KR" sz="2400" dirty="0"/>
              <a:t>GAN</a:t>
            </a:r>
            <a:r>
              <a:rPr lang="ko-KR" altLang="en-US" sz="2400" dirty="0"/>
              <a:t>으로 생성한 가짜 얼굴 이미지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5"/>
              </a:rPr>
              <a:t>https://arxiv.org/abs/1710.10196</a:t>
            </a:r>
            <a:r>
              <a:rPr lang="en-US" altLang="ko-KR" sz="2000" dirty="0"/>
              <a:t> </a:t>
            </a:r>
          </a:p>
          <a:p>
            <a:endParaRPr lang="en-US" altLang="ko-KR" sz="2400" dirty="0">
              <a:solidFill>
                <a:srgbClr val="FF6600"/>
              </a:solidFill>
            </a:endParaRPr>
          </a:p>
          <a:p>
            <a:endParaRPr lang="ko-KR" altLang="en-US" sz="2400" dirty="0">
              <a:solidFill>
                <a:srgbClr val="FF66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435" y="3592379"/>
            <a:ext cx="5587365" cy="322707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4"/>
    </mc:Choice>
    <mc:Fallback xmlns="">
      <p:transition spd="slow" advTm="2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10515600" cy="4833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</a:t>
            </a:r>
            <a:r>
              <a:rPr lang="ko-KR" altLang="en-US" sz="2000" dirty="0">
                <a:solidFill>
                  <a:srgbClr val="FF6600"/>
                </a:solidFill>
              </a:rPr>
              <a:t> </a:t>
            </a:r>
            <a:r>
              <a:rPr lang="ko-KR" altLang="en-US" sz="2000" dirty="0">
                <a:solidFill>
                  <a:srgbClr val="FF3300"/>
                </a:solidFill>
              </a:rPr>
              <a:t>생성</a:t>
            </a:r>
            <a:r>
              <a:rPr lang="en-US" altLang="ko-KR" sz="2000" dirty="0">
                <a:solidFill>
                  <a:schemeClr val="accent6"/>
                </a:solidFill>
              </a:rPr>
              <a:t>generative</a:t>
            </a:r>
            <a:r>
              <a:rPr lang="ko-KR" altLang="en-US" sz="2000" dirty="0"/>
              <a:t>을 하는 모델입니다</a:t>
            </a:r>
            <a:endParaRPr lang="en-US" altLang="ko-KR" sz="2000" dirty="0"/>
          </a:p>
          <a:p>
            <a:pPr lvl="1"/>
            <a:r>
              <a:rPr lang="en-US" altLang="ko-KR" sz="1800" dirty="0"/>
              <a:t>CNN</a:t>
            </a:r>
            <a:r>
              <a:rPr lang="ko-KR" altLang="en-US" sz="1800" dirty="0"/>
              <a:t>과 </a:t>
            </a:r>
            <a:r>
              <a:rPr lang="en-US" altLang="ko-KR" sz="1800" dirty="0"/>
              <a:t>RNN </a:t>
            </a:r>
            <a:r>
              <a:rPr lang="ko-KR" altLang="en-US" sz="1800" dirty="0"/>
              <a:t>모델로는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이미지나 음성을 만들어낼 수 없습니다</a:t>
            </a:r>
            <a:endParaRPr lang="en-US" altLang="ko-KR" sz="1800" dirty="0"/>
          </a:p>
          <a:p>
            <a:pPr lvl="1"/>
            <a:r>
              <a:rPr lang="en-US" altLang="ko-KR" sz="1800" dirty="0"/>
              <a:t>GAN</a:t>
            </a:r>
            <a:r>
              <a:rPr lang="ko-KR" altLang="en-US" sz="1800" dirty="0"/>
              <a:t>은 새로운 이미지나 음성을 </a:t>
            </a:r>
            <a:r>
              <a:rPr lang="en-US" altLang="ko-KR" sz="1800" dirty="0"/>
              <a:t>‘</a:t>
            </a:r>
            <a:r>
              <a:rPr lang="ko-KR" altLang="en-US" sz="1800" dirty="0"/>
              <a:t>창작</a:t>
            </a:r>
            <a:r>
              <a:rPr lang="en-US" altLang="ko-KR" sz="1800" dirty="0"/>
              <a:t>’</a:t>
            </a:r>
            <a:r>
              <a:rPr lang="ko-KR" altLang="en-US" sz="1800" dirty="0"/>
              <a:t>하도록 고안되었습니다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 </a:t>
            </a:r>
            <a:r>
              <a:rPr lang="ko-KR" altLang="en-US" sz="2000" dirty="0">
                <a:solidFill>
                  <a:srgbClr val="FF3300"/>
                </a:solidFill>
              </a:rPr>
              <a:t>적대적</a:t>
            </a:r>
            <a:r>
              <a:rPr lang="en-US" altLang="ko-KR" sz="2000" dirty="0">
                <a:solidFill>
                  <a:schemeClr val="accent6"/>
                </a:solidFill>
              </a:rPr>
              <a:t>adversarial</a:t>
            </a:r>
            <a:r>
              <a:rPr lang="ko-KR" altLang="en-US" sz="2000" dirty="0"/>
              <a:t>으로 학습합니다</a:t>
            </a:r>
            <a:endParaRPr lang="en-US" altLang="ko-KR" sz="2000" dirty="0"/>
          </a:p>
          <a:p>
            <a:pPr lvl="1"/>
            <a:r>
              <a:rPr lang="en-US" altLang="ko-KR" sz="1800" dirty="0"/>
              <a:t>Adversarial</a:t>
            </a:r>
            <a:r>
              <a:rPr lang="ko-KR" altLang="en-US" sz="1800" dirty="0"/>
              <a:t>의 사전적 의미는 </a:t>
            </a:r>
            <a:r>
              <a:rPr lang="en-US" altLang="ko-KR" sz="1800" dirty="0"/>
              <a:t>‘</a:t>
            </a:r>
            <a:r>
              <a:rPr lang="ko-KR" altLang="en-US" sz="1800" dirty="0"/>
              <a:t>서로 대립 관계에 있는</a:t>
            </a:r>
            <a:r>
              <a:rPr lang="en-US" altLang="ko-KR" sz="1800" dirty="0"/>
              <a:t>’ </a:t>
            </a:r>
            <a:r>
              <a:rPr lang="ko-KR" altLang="en-US" sz="1800" dirty="0"/>
              <a:t>혹은 </a:t>
            </a:r>
            <a:r>
              <a:rPr lang="en-US" altLang="ko-KR" sz="1800" dirty="0"/>
              <a:t>‘</a:t>
            </a:r>
            <a:r>
              <a:rPr lang="ko-KR" altLang="en-US" sz="1800" dirty="0"/>
              <a:t>적대적인</a:t>
            </a:r>
            <a:r>
              <a:rPr lang="en-US" altLang="ko-KR" sz="1800" dirty="0"/>
              <a:t>’</a:t>
            </a:r>
            <a:r>
              <a:rPr lang="ko-KR" altLang="en-US" sz="1800" dirty="0"/>
              <a:t>입니다</a:t>
            </a:r>
            <a:endParaRPr lang="en-US" altLang="ko-KR" sz="1800" dirty="0"/>
          </a:p>
          <a:p>
            <a:pPr lvl="1"/>
            <a:r>
              <a:rPr lang="en-US" altLang="ko-KR" sz="1800" dirty="0"/>
              <a:t>GAN </a:t>
            </a:r>
            <a:r>
              <a:rPr lang="ko-KR" altLang="en-US" sz="1800" dirty="0"/>
              <a:t>방법론에서는 가짜 이미지를 생성하는 </a:t>
            </a:r>
            <a:r>
              <a:rPr lang="ko-KR" altLang="en-US" sz="1800" dirty="0" err="1"/>
              <a:t>생성자</a:t>
            </a:r>
            <a:r>
              <a:rPr lang="en-US" altLang="ko-KR" sz="1800" dirty="0">
                <a:solidFill>
                  <a:schemeClr val="accent6"/>
                </a:solidFill>
              </a:rPr>
              <a:t>generator</a:t>
            </a:r>
            <a:r>
              <a:rPr lang="ko-KR" altLang="en-US" sz="1800" dirty="0"/>
              <a:t>와 이미지의 진위를 판별하는 </a:t>
            </a:r>
            <a:r>
              <a:rPr lang="ko-KR" altLang="en-US" sz="1800" dirty="0" err="1"/>
              <a:t>판별자</a:t>
            </a:r>
            <a:r>
              <a:rPr lang="en-US" altLang="ko-KR" sz="1800" dirty="0">
                <a:solidFill>
                  <a:schemeClr val="accent6"/>
                </a:solidFill>
              </a:rPr>
              <a:t>discriminator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번갈아 학습하며 경쟁적으로 학습을 진행합니다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GAN</a:t>
            </a:r>
            <a:r>
              <a:rPr lang="ko-KR" altLang="en-US" sz="2000" dirty="0"/>
              <a:t>은 인공 </a:t>
            </a:r>
            <a:r>
              <a:rPr lang="ko-KR" altLang="en-US" sz="2000" dirty="0">
                <a:solidFill>
                  <a:srgbClr val="FF3300"/>
                </a:solidFill>
              </a:rPr>
              <a:t>신경망</a:t>
            </a:r>
            <a:r>
              <a:rPr lang="en-US" altLang="ko-KR" sz="2000" dirty="0">
                <a:solidFill>
                  <a:schemeClr val="accent6"/>
                </a:solidFill>
              </a:rPr>
              <a:t>artificial neural network </a:t>
            </a:r>
            <a:r>
              <a:rPr lang="ko-KR" altLang="en-US" sz="2000" dirty="0"/>
              <a:t>모델입니다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생성자와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판별자</a:t>
            </a:r>
            <a:r>
              <a:rPr lang="ko-KR" altLang="en-US" sz="1800" dirty="0"/>
              <a:t> 모두 신경망으로 되어 있습니다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GAN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오토인코더와</a:t>
            </a:r>
            <a:r>
              <a:rPr lang="ko-KR" altLang="en-US" sz="2000" dirty="0"/>
              <a:t> 같은 비지도 학습 방식으로서 사람의 손길을 최소화하며 학습할 수 있습니다</a:t>
            </a:r>
            <a:endParaRPr lang="en-US" altLang="ko-KR" sz="2000" dirty="0"/>
          </a:p>
          <a:p>
            <a:r>
              <a:rPr lang="ko-KR" altLang="en-US" sz="2000" dirty="0"/>
              <a:t>세상에 존재하는 데이터는 기하급수적으로 증가하고 있고 대부분의 데이터는 정답</a:t>
            </a:r>
            <a:r>
              <a:rPr lang="en-US" altLang="ko-KR" sz="2000" dirty="0">
                <a:solidFill>
                  <a:schemeClr val="accent6"/>
                </a:solidFill>
              </a:rPr>
              <a:t>label</a:t>
            </a:r>
            <a:r>
              <a:rPr lang="ko-KR" altLang="en-US" sz="2000" dirty="0"/>
              <a:t>이 없으므로 비지도 학습은 유용합니다</a:t>
            </a:r>
            <a:endParaRPr lang="en-US" altLang="ko-KR" sz="1800" dirty="0"/>
          </a:p>
          <a:p>
            <a:endParaRPr lang="ko-KR" altLang="en-US" sz="2000" dirty="0">
              <a:solidFill>
                <a:srgbClr val="FF66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12"/>
    </mc:Choice>
    <mc:Fallback xmlns="">
      <p:transition spd="slow" advTm="7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판별자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3676" y="1491344"/>
            <a:ext cx="6180989" cy="513068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생성자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GAN </a:t>
            </a:r>
            <a:r>
              <a:rPr lang="ko-KR" altLang="en-US" dirty="0"/>
              <a:t>모델의</a:t>
            </a:r>
            <a:r>
              <a:rPr lang="en-US" altLang="ko-KR" dirty="0"/>
              <a:t> </a:t>
            </a:r>
            <a:r>
              <a:rPr lang="ko-KR" altLang="en-US" dirty="0"/>
              <a:t>무작위 잡음</a:t>
            </a:r>
            <a:r>
              <a:rPr lang="en-US" altLang="ko-KR" dirty="0"/>
              <a:t> </a:t>
            </a:r>
            <a:r>
              <a:rPr lang="ko-KR" altLang="en-US" dirty="0" err="1"/>
              <a:t>텐서로부터</a:t>
            </a:r>
            <a:r>
              <a:rPr lang="ko-KR" altLang="en-US" dirty="0"/>
              <a:t> 여러 형태의 가짜 이미지를 생성합니다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판별자를</a:t>
            </a:r>
            <a:r>
              <a:rPr lang="ko-KR" altLang="en-US" dirty="0"/>
              <a:t> 속이려고 점점 더 정밀한 가짜 이미지를 생성합니다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판별자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진짜 이미지와 가짜 이미지를 구분합니다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학습 데이터에서 가져온 진짜 이미지와 생성자가 만든 가짜 이미지를 점점 더 잘 구별하게 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비유</a:t>
            </a:r>
            <a:r>
              <a:rPr lang="en-US" altLang="ko-KR" dirty="0"/>
              <a:t>) </a:t>
            </a:r>
            <a:r>
              <a:rPr lang="ko-KR" altLang="en-US" dirty="0"/>
              <a:t>지폐 </a:t>
            </a:r>
            <a:r>
              <a:rPr lang="ko-KR" altLang="en-US" dirty="0" err="1"/>
              <a:t>위조범과</a:t>
            </a:r>
            <a:r>
              <a:rPr lang="ko-KR" altLang="en-US" dirty="0"/>
              <a:t> 경찰관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지폐 </a:t>
            </a:r>
            <a:r>
              <a:rPr lang="ko-KR" altLang="en-US" dirty="0" err="1"/>
              <a:t>위조범</a:t>
            </a:r>
            <a:r>
              <a:rPr lang="en-US" altLang="ko-KR" dirty="0"/>
              <a:t>(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경찰을 속이기 위해 최대한 진짜 같은 지폐를 만드는 한편</a:t>
            </a:r>
            <a:r>
              <a:rPr lang="en-US" altLang="ko-KR" dirty="0"/>
              <a:t>, </a:t>
            </a:r>
            <a:r>
              <a:rPr lang="ko-KR" altLang="en-US" dirty="0"/>
              <a:t>경찰</a:t>
            </a:r>
            <a:r>
              <a:rPr lang="en-US" altLang="ko-KR" dirty="0"/>
              <a:t>(</a:t>
            </a:r>
            <a:r>
              <a:rPr lang="ko-KR" altLang="en-US" dirty="0" err="1"/>
              <a:t>판별자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위조지폐와 진짜를 감별하려고 노력합니다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이런 경쟁 구도 속에서 지폐 </a:t>
            </a:r>
            <a:r>
              <a:rPr lang="ko-KR" altLang="en-US" dirty="0" err="1"/>
              <a:t>위조점과</a:t>
            </a:r>
            <a:r>
              <a:rPr lang="ko-KR" altLang="en-US" dirty="0"/>
              <a:t> 경찰의 능력이 발전하게 되고</a:t>
            </a:r>
            <a:r>
              <a:rPr lang="en-US" altLang="ko-KR" dirty="0"/>
              <a:t>, </a:t>
            </a:r>
            <a:r>
              <a:rPr lang="ko-KR" altLang="en-US" dirty="0"/>
              <a:t>결과적으로는 경찰이 </a:t>
            </a:r>
            <a:r>
              <a:rPr lang="ko-KR" altLang="en-US" dirty="0" err="1"/>
              <a:t>위조범이</a:t>
            </a:r>
            <a:r>
              <a:rPr lang="ko-KR" altLang="en-US" dirty="0"/>
              <a:t> 만드는 위폐와 진폐를 구별하기 힘들 정도가 됩니다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665" y="1649717"/>
            <a:ext cx="5347335" cy="2406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382" y="4563611"/>
            <a:ext cx="3771900" cy="18907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535313"/>
            <a:ext cx="7741920" cy="5410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483" y="1475122"/>
            <a:ext cx="4389120" cy="43434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483" y="2809659"/>
            <a:ext cx="4366260" cy="371475"/>
          </a:xfrm>
          <a:prstGeom prst="rect">
            <a:avLst/>
          </a:prstGeom>
          <a:ln>
            <a:solidFill>
              <a:srgbClr val="FF3300"/>
            </a:solidFill>
          </a:ln>
        </p:spPr>
      </p:pic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7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80"/>
    </mc:Choice>
    <mc:Fallback xmlns="">
      <p:transition spd="slow" advTm="65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으로 새로운 패션 아이템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5943"/>
            <a:ext cx="10515600" cy="483325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Fashion MNIST </a:t>
            </a:r>
            <a:r>
              <a:rPr lang="ko-KR" altLang="en-US" sz="2400" dirty="0"/>
              <a:t>샘플과 닮은 이미지들을 생성합니다 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참고</a:t>
            </a:r>
            <a:r>
              <a:rPr lang="en-US" altLang="ko-KR" sz="2400" dirty="0"/>
              <a:t>) </a:t>
            </a:r>
            <a:r>
              <a:rPr lang="ko-KR" altLang="en-US" sz="2400" dirty="0" err="1"/>
              <a:t>파이토치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튜토리얼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5"/>
              </a:rPr>
              <a:t>https://tutorials.pytorch.kr/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6"/>
              </a:rPr>
              <a:t>https://tutorials.pytorch.kr/beginner/fgsm_tutorial.html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7"/>
              </a:rPr>
              <a:t>htts://github.com/yunjey/pytorch-tutorial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6706" y="4006399"/>
            <a:ext cx="5934075" cy="2447925"/>
          </a:xfrm>
          <a:prstGeom prst="rect">
            <a:avLst/>
          </a:prstGeom>
        </p:spPr>
      </p:pic>
      <p:pic>
        <p:nvPicPr>
          <p:cNvPr id="1028" name="Picture 4" descr="대체 텍스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181" y="3433426"/>
            <a:ext cx="4480560" cy="33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4"/>
    </mc:Choice>
    <mc:Fallback xmlns="">
      <p:transition spd="slow" advTm="1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344"/>
            <a:ext cx="10515600" cy="4825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필요한 라이브러리들을 </a:t>
            </a:r>
            <a:r>
              <a:rPr lang="ko-KR" altLang="en-US" sz="2000" dirty="0" err="1"/>
              <a:t>임포트합니다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973942"/>
            <a:ext cx="10515600" cy="230777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os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torch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torchvision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torch.nn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nn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torch.optim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optim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from </a:t>
            </a:r>
            <a:r>
              <a:rPr lang="en-US" altLang="ko-KR" sz="1600" dirty="0" err="1"/>
              <a:t>torchvision</a:t>
            </a:r>
            <a:r>
              <a:rPr lang="en-US" altLang="ko-KR" sz="1600" dirty="0"/>
              <a:t> import transforms, datasets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from </a:t>
            </a:r>
            <a:r>
              <a:rPr lang="en-US" altLang="ko-KR" sz="1600" dirty="0" err="1"/>
              <a:t>torchvision.utils</a:t>
            </a:r>
            <a:r>
              <a:rPr lang="en-US" altLang="ko-KR" sz="1600" dirty="0"/>
              <a:t> import </a:t>
            </a:r>
            <a:r>
              <a:rPr lang="en-US" altLang="ko-KR" sz="1600" dirty="0" err="1"/>
              <a:t>save_image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matplotlib.pyplot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4484910"/>
            <a:ext cx="10515600" cy="41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하이퍼파라미터들을</a:t>
            </a:r>
            <a:r>
              <a:rPr lang="ko-KR" altLang="en-US" sz="2000" dirty="0"/>
              <a:t> 설정합니다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4894938"/>
            <a:ext cx="10515600" cy="154940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</a:t>
            </a:r>
            <a:r>
              <a:rPr lang="ko-KR" altLang="en-US" sz="1600" dirty="0" err="1"/>
              <a:t>하이퍼파라미터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EPOCHS = 500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BATCH_SIZE = 100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USE_CUDA = </a:t>
            </a:r>
            <a:r>
              <a:rPr lang="en-US" altLang="ko-KR" sz="1600" dirty="0" err="1"/>
              <a:t>torch.cuda.is_available</a:t>
            </a:r>
            <a:r>
              <a:rPr lang="en-US" altLang="ko-KR" sz="16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DEVICE = </a:t>
            </a:r>
            <a:r>
              <a:rPr lang="en-US" altLang="ko-KR" sz="1600" dirty="0" err="1"/>
              <a:t>torch.device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cuda</a:t>
            </a:r>
            <a:r>
              <a:rPr lang="en-US" altLang="ko-KR" sz="1600" dirty="0"/>
              <a:t>" if USE_CUDA else "</a:t>
            </a:r>
            <a:r>
              <a:rPr lang="en-US" altLang="ko-KR" sz="1600" dirty="0" err="1"/>
              <a:t>cpu</a:t>
            </a:r>
            <a:r>
              <a:rPr lang="en-US" altLang="ko-KR" sz="16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print("Using Device:", DEVICE)</a:t>
            </a:r>
            <a:endParaRPr lang="ko-KR" altLang="en-US" sz="1600" dirty="0"/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6"/>
    </mc:Choice>
    <mc:Fallback xmlns="">
      <p:transition spd="slow" advTm="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3536A-7F1C-4B4F-BDFB-CAA0263DFAF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491343"/>
            <a:ext cx="10352314" cy="1060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ko-KR" altLang="en-US" sz="2000" dirty="0"/>
              <a:t>학습에 필요한 </a:t>
            </a:r>
            <a:r>
              <a:rPr lang="ko-KR" altLang="en-US" sz="2000" dirty="0" err="1"/>
              <a:t>데이터셋을</a:t>
            </a:r>
            <a:r>
              <a:rPr lang="ko-KR" altLang="en-US" sz="2000" dirty="0"/>
              <a:t> 읽습니다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ko-KR" sz="2000" dirty="0" err="1">
                <a:solidFill>
                  <a:srgbClr val="0070C0"/>
                </a:solidFill>
              </a:rPr>
              <a:t>train_loader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반복문에서</a:t>
            </a:r>
            <a:r>
              <a:rPr lang="ko-KR" altLang="en-US" sz="2000" dirty="0"/>
              <a:t> 사용할 수 있으며</a:t>
            </a:r>
            <a:r>
              <a:rPr lang="en-US" altLang="ko-KR" sz="2000" dirty="0"/>
              <a:t>,</a:t>
            </a:r>
            <a:r>
              <a:rPr lang="ko-KR" altLang="en-US" sz="2000" dirty="0"/>
              <a:t> 학습 이미지와 레이블을 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레이블</a:t>
            </a:r>
            <a:r>
              <a:rPr lang="en-US" altLang="ko-KR" sz="2000" dirty="0"/>
              <a:t>)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형태로 반환합니다 </a:t>
            </a:r>
            <a:endParaRPr lang="en-US" altLang="ko-KR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2526028"/>
            <a:ext cx="10515600" cy="373017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6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펜고딕L" panose="02020600000000000000" pitchFamily="18" charset="-127"/>
                <a:ea typeface="a펜고딕L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# Fashion MNIST </a:t>
            </a:r>
            <a:r>
              <a:rPr lang="ko-KR" altLang="en-US" sz="1600" dirty="0" err="1"/>
              <a:t>데이터셋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trainset = </a:t>
            </a:r>
            <a:r>
              <a:rPr lang="en-US" altLang="ko-KR" sz="1600" dirty="0" err="1"/>
              <a:t>datasets.FashionMNIST</a:t>
            </a:r>
            <a:r>
              <a:rPr lang="en-US" altLang="ko-KR" sz="16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'./.data',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train=True,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download=True,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transform=</a:t>
            </a:r>
            <a:r>
              <a:rPr lang="en-US" altLang="ko-KR" sz="1600" dirty="0" err="1"/>
              <a:t>transforms.Compose</a:t>
            </a:r>
            <a:r>
              <a:rPr lang="en-US" altLang="ko-KR" sz="1600" dirty="0"/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</a:t>
            </a:r>
            <a:r>
              <a:rPr lang="en-US" altLang="ko-KR" sz="1600" dirty="0" err="1"/>
              <a:t>transforms.ToTensor</a:t>
            </a:r>
            <a:r>
              <a:rPr lang="en-US" altLang="ko-KR" sz="1600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   </a:t>
            </a:r>
            <a:r>
              <a:rPr lang="en-US" altLang="ko-KR" sz="1600" dirty="0" err="1"/>
              <a:t>transforms.Normalize</a:t>
            </a:r>
            <a:r>
              <a:rPr lang="en-US" altLang="ko-KR" sz="1600" dirty="0"/>
              <a:t>((0.5,), (0.5,))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 err="1"/>
              <a:t>train_loader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torch.utils.data.DataLoader</a:t>
            </a:r>
            <a:r>
              <a:rPr lang="en-US" altLang="ko-KR" sz="16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dataset     = trainset,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batch_size</a:t>
            </a:r>
            <a:r>
              <a:rPr lang="en-US" altLang="ko-KR" sz="1600" dirty="0"/>
              <a:t>  = BATCH_SIZE,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    shuffle     =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4"/>
    </mc:Choice>
    <mc:Fallback xmlns="">
      <p:transition spd="slow" advTm="1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5827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25457</TotalTime>
  <Words>2551</Words>
  <Application>Microsoft Office PowerPoint</Application>
  <PresentationFormat>와이드스크린</PresentationFormat>
  <Paragraphs>313</Paragraphs>
  <Slides>13</Slides>
  <Notes>13</Notes>
  <HiddenSlides>0</HiddenSlides>
  <MMClips>12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a펜고딕L</vt:lpstr>
      <vt:lpstr>맑은 고딕</vt:lpstr>
      <vt:lpstr>Arial</vt:lpstr>
      <vt:lpstr>Wingdings</vt:lpstr>
      <vt:lpstr>Office 테마</vt:lpstr>
      <vt:lpstr>(간단) 9장 경쟁하며 학습하는 GAN Generative Adversarial Network</vt:lpstr>
      <vt:lpstr>(추천) 더 공부하고 싶은 분께</vt:lpstr>
      <vt:lpstr>인공지능을 구현하는 딥러닝 모델들</vt:lpstr>
      <vt:lpstr>GAN 기초</vt:lpstr>
      <vt:lpstr>GAN 기초</vt:lpstr>
      <vt:lpstr>생성자와 판별자</vt:lpstr>
      <vt:lpstr>GAN으로 새로운 패션 아이템 생성하기</vt:lpstr>
      <vt:lpstr>전체 코드 1 </vt:lpstr>
      <vt:lpstr>전체 코드 2</vt:lpstr>
      <vt:lpstr>전체 코드 3</vt:lpstr>
      <vt:lpstr>전체 코드 4</vt:lpstr>
      <vt:lpstr>전체 코드 5</vt:lpstr>
      <vt:lpstr>전체 코드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딥러닝에 대하여</dc:title>
  <dc:creator>강뱅 강뱅</dc:creator>
  <cp:lastModifiedBy>mysung</cp:lastModifiedBy>
  <cp:revision>2820</cp:revision>
  <dcterms:created xsi:type="dcterms:W3CDTF">2020-03-08T14:23:32Z</dcterms:created>
  <dcterms:modified xsi:type="dcterms:W3CDTF">2021-06-07T05:23:44Z</dcterms:modified>
</cp:coreProperties>
</file>